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revisionInfo.xml" ContentType="application/vnd.ms-powerpoint.revisioninfo+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removePersonalInfoOnSave="1" saveSubsetFonts="1" autoCompressPictures="0">
  <p:sldMasterIdLst>
    <p:sldMasterId id="2147483648" r:id="rId1"/>
  </p:sldMasterIdLst>
  <p:notesMasterIdLst>
    <p:notesMasterId r:id="rId27"/>
  </p:notesMasterIdLst>
  <p:handoutMasterIdLst>
    <p:handoutMasterId r:id="rId28"/>
  </p:handoutMasterIdLst>
  <p:sldIdLst>
    <p:sldId id="478" r:id="rId2"/>
    <p:sldId id="479" r:id="rId3"/>
    <p:sldId id="468" r:id="rId4"/>
    <p:sldId id="455" r:id="rId5"/>
    <p:sldId id="454" r:id="rId6"/>
    <p:sldId id="456" r:id="rId7"/>
    <p:sldId id="482" r:id="rId8"/>
    <p:sldId id="452" r:id="rId9"/>
    <p:sldId id="486" r:id="rId10"/>
    <p:sldId id="457" r:id="rId11"/>
    <p:sldId id="458" r:id="rId12"/>
    <p:sldId id="459" r:id="rId13"/>
    <p:sldId id="460" r:id="rId14"/>
    <p:sldId id="461" r:id="rId15"/>
    <p:sldId id="462" r:id="rId16"/>
    <p:sldId id="483" r:id="rId17"/>
    <p:sldId id="463" r:id="rId18"/>
    <p:sldId id="464" r:id="rId19"/>
    <p:sldId id="465" r:id="rId20"/>
    <p:sldId id="485" r:id="rId21"/>
    <p:sldId id="487" r:id="rId22"/>
    <p:sldId id="466" r:id="rId23"/>
    <p:sldId id="480" r:id="rId24"/>
    <p:sldId id="473" r:id="rId25"/>
    <p:sldId id="294" r:id="rId26"/>
  </p:sldIdLst>
  <p:sldSz cx="9144000" cy="5143500" type="screen16x9"/>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338">
          <p15:clr>
            <a:srgbClr val="A4A3A4"/>
          </p15:clr>
        </p15:guide>
        <p15:guide id="2" orient="horz" pos="300">
          <p15:clr>
            <a:srgbClr val="A4A3A4"/>
          </p15:clr>
        </p15:guide>
        <p15:guide id="3" orient="horz" pos="573">
          <p15:clr>
            <a:srgbClr val="A4A3A4"/>
          </p15:clr>
        </p15:guide>
        <p15:guide id="4" pos="2156">
          <p15:clr>
            <a:srgbClr val="A4A3A4"/>
          </p15:clr>
        </p15:guide>
        <p15:guide id="5" pos="287">
          <p15:clr>
            <a:srgbClr val="A4A3A4"/>
          </p15:clr>
        </p15:guide>
      </p15:sld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4" name="Author" initials="A" lastIdx="0" clrIdx="13"/>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22659F"/>
    <a:srgbClr val="F114BB"/>
    <a:srgbClr val="595959"/>
    <a:srgbClr val="72246C"/>
    <a:srgbClr val="65666A"/>
    <a:srgbClr val="00857D"/>
  </p:clrMru>
  <p:extLst>
    <p:ext uri="{E76CE94A-603C-4142-B9EB-6D1370010A27}">
      <p14:discardImageEditData xmlns:p14="http://schemas.microsoft.com/office/powerpoint/2010/main" val="0"/>
    </p:ext>
    <p:ext uri="{D31A062A-798A-4329-ABDD-BBA856620510}">
      <p14:defaultImageDpi xmlns:p14="http://schemas.microsoft.com/office/powerpoint/2010/main" val="0"/>
    </p:ext>
    <p:ext uri="{FD5EFAAD-0ECE-453E-9831-46B23BE46B34}">
      <p15:chartTrackingRefBased xmlns:p15="http://schemas.microsoft.com/office/powerpoint/2012/main" val="0"/>
    </p:ext>
  </p:extLst>
</p:presentationPr>
</file>

<file path=ppt/revisionInfo.xml><?xml version="1.0" encoding="utf-8"?>
<p1510:revInfo xmlns:a="http://schemas.openxmlformats.org/drawingml/2006/main" xmlns:r="http://schemas.openxmlformats.org/officeDocument/2006/relationships" xmlns:p1510="http://schemas.microsoft.com/office/powerpoint/2015/10/main"/>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8193" autoAdjust="0"/>
    <p:restoredTop sz="64277" autoAdjust="0"/>
  </p:normalViewPr>
  <p:slideViewPr>
    <p:cSldViewPr snapToGrid="0" snapToObjects="1" showGuides="1">
      <p:cViewPr varScale="1">
        <p:scale>
          <a:sx n="61" d="100"/>
          <a:sy n="61" d="100"/>
        </p:scale>
        <p:origin x="1338" y="66"/>
      </p:cViewPr>
      <p:guideLst>
        <p:guide orient="horz" pos="1338"/>
        <p:guide orient="horz" pos="300"/>
        <p:guide orient="horz" pos="573"/>
        <p:guide pos="2156"/>
        <p:guide pos="287"/>
      </p:guideLst>
    </p:cSldViewPr>
  </p:slid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microsoft.com/office/2015/10/relationships/revisionInfo" Target="revisionInfo.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ableStyles" Target="tableStyle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commentAuthors" Target="commentAuthor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handoutMaster" Target="handoutMasters/handout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viewProps" Target="view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notesMaster" Target="notesMasters/notesMaster1.xml"/><Relationship Id="rId30" Type="http://schemas.openxmlformats.org/officeDocument/2006/relationships/presProps" Target="presProps.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66C6E202-30DE-2245-B598-769B575C8E35}" type="doc">
      <dgm:prSet loTypeId="urn:microsoft.com/office/officeart/2005/8/layout/default" loCatId="list" qsTypeId="urn:microsoft.com/office/officeart/2005/8/quickstyle/simple1" qsCatId="simple" csTypeId="urn:microsoft.com/office/officeart/2005/8/colors/accent1_2" csCatId="accent1" phldr="1"/>
      <dgm:spPr>
        <a:scene3d>
          <a:camera prst="orthographicFront">
            <a:rot lat="0" lon="0" rev="0"/>
          </a:camera>
          <a:lightRig rig="balanced" dir="t">
            <a:rot lat="0" lon="0" rev="8700000"/>
          </a:lightRig>
        </a:scene3d>
      </dgm:spPr>
      <dgm:t>
        <a:bodyPr/>
        <a:lstStyle/>
        <a:p>
          <a:endParaRPr lang="en-US"/>
        </a:p>
      </dgm:t>
    </dgm:pt>
    <dgm:pt modelId="{F750D2C8-5059-344B-AA37-6F4A91D2D4FF}">
      <dgm:prSet phldrT="[Text]" custT="1"/>
      <dgm:spPr>
        <a:solidFill>
          <a:schemeClr val="tx2"/>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br>
            <a:rPr lang="en-US" sz="1600" dirty="0">
              <a:solidFill>
                <a:srgbClr val="FFFFFF"/>
              </a:solidFill>
              <a:latin typeface="Arial Bold"/>
              <a:cs typeface="Arial Bold"/>
            </a:rPr>
          </a:br>
          <a:r>
            <a:rPr lang="en-US" sz="1400" b="0" dirty="0">
              <a:solidFill>
                <a:srgbClr val="FFFFFF"/>
              </a:solidFill>
              <a:latin typeface="Arial Bold"/>
              <a:cs typeface="Arial Bold"/>
            </a:rPr>
            <a:t>0% for MFJ taxpayers </a:t>
          </a:r>
          <a:br>
            <a:rPr lang="en-US" sz="1400" b="0" dirty="0">
              <a:solidFill>
                <a:srgbClr val="FFFFFF"/>
              </a:solidFill>
              <a:latin typeface="Arial Bold"/>
              <a:cs typeface="Arial Bold"/>
            </a:rPr>
          </a:br>
          <a:r>
            <a:rPr lang="en-US" sz="1400" b="0" dirty="0">
              <a:solidFill>
                <a:srgbClr val="FFFFFF"/>
              </a:solidFill>
              <a:latin typeface="Arial Bold"/>
              <a:cs typeface="Arial Bold"/>
            </a:rPr>
            <a:t>with &lt; $77.2k taxable income</a:t>
          </a:r>
        </a:p>
      </dgm:t>
    </dgm:pt>
    <dgm:pt modelId="{A1985E34-F00D-6F4F-80DC-CE0F4C1E2EAF}" type="parTrans" cxnId="{3E663FC5-FE2C-264A-8371-71727FBCA93C}">
      <dgm:prSet/>
      <dgm:spPr/>
      <dgm:t>
        <a:bodyPr/>
        <a:lstStyle/>
        <a:p>
          <a:endParaRPr lang="en-US"/>
        </a:p>
      </dgm:t>
    </dgm:pt>
    <dgm:pt modelId="{347AA835-A2DE-154B-8763-4CCEBCEB4ADC}" type="sibTrans" cxnId="{3E663FC5-FE2C-264A-8371-71727FBCA93C}">
      <dgm:prSet/>
      <dgm:spPr/>
      <dgm:t>
        <a:bodyPr/>
        <a:lstStyle/>
        <a:p>
          <a:endParaRPr lang="en-US"/>
        </a:p>
      </dgm:t>
    </dgm:pt>
    <dgm:pt modelId="{44EE0520-5880-7849-88D6-1FB77EBB61B1}">
      <dgm:prSet phldrT="[Text]" custT="1"/>
      <dgm:spPr>
        <a:solidFill>
          <a:schemeClr val="accent4"/>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400" dirty="0">
              <a:solidFill>
                <a:srgbClr val="FFFFFF"/>
              </a:solidFill>
              <a:latin typeface="Arial Bold"/>
              <a:cs typeface="Arial Bold"/>
            </a:rPr>
            <a:t>15% for MFJ taxpayers with between $77.2k and $479k taxable income</a:t>
          </a:r>
        </a:p>
      </dgm:t>
    </dgm:pt>
    <dgm:pt modelId="{482510D6-CFA9-CF40-BCAB-0C514B1A462D}" type="parTrans" cxnId="{950C5FDA-2C8F-A643-A32D-3FA3BC274FFE}">
      <dgm:prSet/>
      <dgm:spPr/>
      <dgm:t>
        <a:bodyPr/>
        <a:lstStyle/>
        <a:p>
          <a:endParaRPr lang="en-US"/>
        </a:p>
      </dgm:t>
    </dgm:pt>
    <dgm:pt modelId="{1870FE91-913A-2949-9D47-2F50CDE1A3ED}" type="sibTrans" cxnId="{950C5FDA-2C8F-A643-A32D-3FA3BC274FFE}">
      <dgm:prSet/>
      <dgm:spPr/>
      <dgm:t>
        <a:bodyPr/>
        <a:lstStyle/>
        <a:p>
          <a:endParaRPr lang="en-US"/>
        </a:p>
      </dgm:t>
    </dgm:pt>
    <dgm:pt modelId="{183F82B9-7596-084F-837D-CF788F15D7E6}">
      <dgm:prSet phldrT="[Text]" custT="1"/>
      <dgm:spPr>
        <a:solidFill>
          <a:schemeClr val="accent6"/>
        </a:solidFill>
        <a:ln w="22225">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t>
        <a:bodyPr/>
        <a:lstStyle/>
        <a:p>
          <a:pPr>
            <a:lnSpc>
              <a:spcPct val="100000"/>
            </a:lnSpc>
          </a:pPr>
          <a:r>
            <a:rPr lang="en-US" sz="1400" dirty="0">
              <a:solidFill>
                <a:srgbClr val="FFFFFF"/>
              </a:solidFill>
              <a:latin typeface="Arial Bold"/>
              <a:cs typeface="Arial Bold"/>
            </a:rPr>
            <a:t>20% for MFJ taxpayers with taxable income greater than $479k</a:t>
          </a:r>
        </a:p>
      </dgm:t>
    </dgm:pt>
    <dgm:pt modelId="{EBD15215-4541-C849-8BE7-79597E4E2AE3}" type="parTrans" cxnId="{E99B07E5-5753-E841-809D-38BDA6DA5ADC}">
      <dgm:prSet/>
      <dgm:spPr/>
      <dgm:t>
        <a:bodyPr/>
        <a:lstStyle/>
        <a:p>
          <a:endParaRPr lang="en-US"/>
        </a:p>
      </dgm:t>
    </dgm:pt>
    <dgm:pt modelId="{F1236450-5155-524E-9DAE-3F3EEE6F8993}" type="sibTrans" cxnId="{E99B07E5-5753-E841-809D-38BDA6DA5ADC}">
      <dgm:prSet/>
      <dgm:spPr/>
      <dgm:t>
        <a:bodyPr/>
        <a:lstStyle/>
        <a:p>
          <a:endParaRPr lang="en-US"/>
        </a:p>
      </dgm:t>
    </dgm:pt>
    <dgm:pt modelId="{2D8BEA72-0A5C-46B1-90E1-7C6CC83637E2}" type="pres">
      <dgm:prSet presAssocID="{66C6E202-30DE-2245-B598-769B575C8E35}" presName="diagram" presStyleCnt="0">
        <dgm:presLayoutVars>
          <dgm:dir/>
          <dgm:resizeHandles val="exact"/>
        </dgm:presLayoutVars>
      </dgm:prSet>
      <dgm:spPr/>
    </dgm:pt>
    <dgm:pt modelId="{2CF82428-7328-4FA6-B2E3-B304BC901E3F}" type="pres">
      <dgm:prSet presAssocID="{F750D2C8-5059-344B-AA37-6F4A91D2D4FF}" presName="node" presStyleLbl="node1" presStyleIdx="0" presStyleCnt="3">
        <dgm:presLayoutVars>
          <dgm:bulletEnabled val="1"/>
        </dgm:presLayoutVars>
      </dgm:prSet>
      <dgm:spPr/>
    </dgm:pt>
    <dgm:pt modelId="{042158E1-8239-4EA6-ABD8-FFE8E6A041A7}" type="pres">
      <dgm:prSet presAssocID="{347AA835-A2DE-154B-8763-4CCEBCEB4ADC}"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B8141134-E914-4CD6-8A80-5BECDDAB1F37}" type="pres">
      <dgm:prSet presAssocID="{44EE0520-5880-7849-88D6-1FB77EBB61B1}" presName="node" presStyleLbl="node1" presStyleIdx="1" presStyleCnt="3">
        <dgm:presLayoutVars>
          <dgm:bulletEnabled val="1"/>
        </dgm:presLayoutVars>
      </dgm:prSet>
      <dgm:spPr/>
    </dgm:pt>
    <dgm:pt modelId="{84A1A730-5170-4F2E-B14F-48488E6FFAB6}" type="pres">
      <dgm:prSet presAssocID="{1870FE91-913A-2949-9D47-2F50CDE1A3ED}" presName="sibTrans" presStyleCnt="0"/>
      <dgm:spPr>
        <a:ln>
          <a:noFill/>
        </a:ln>
        <a:effectLst>
          <a:outerShdw blurRad="44450" dist="27940" dir="5400000" algn="ctr">
            <a:srgbClr val="000000">
              <a:alpha val="32000"/>
            </a:srgbClr>
          </a:outerShdw>
        </a:effectLst>
        <a:scene3d>
          <a:camera prst="orthographicFront">
            <a:rot lat="0" lon="0" rev="0"/>
          </a:camera>
          <a:lightRig rig="balanced" dir="t">
            <a:rot lat="0" lon="0" rev="8700000"/>
          </a:lightRig>
        </a:scene3d>
        <a:sp3d>
          <a:bevelT w="190500" h="38100"/>
        </a:sp3d>
      </dgm:spPr>
    </dgm:pt>
    <dgm:pt modelId="{5B225A59-6C15-4214-AE40-BAD14D532F7A}" type="pres">
      <dgm:prSet presAssocID="{183F82B9-7596-084F-837D-CF788F15D7E6}" presName="node" presStyleLbl="node1" presStyleIdx="2" presStyleCnt="3">
        <dgm:presLayoutVars>
          <dgm:bulletEnabled val="1"/>
        </dgm:presLayoutVars>
      </dgm:prSet>
      <dgm:spPr/>
    </dgm:pt>
  </dgm:ptLst>
  <dgm:cxnLst>
    <dgm:cxn modelId="{E99B07E5-5753-E841-809D-38BDA6DA5ADC}" srcId="{66C6E202-30DE-2245-B598-769B575C8E35}" destId="{183F82B9-7596-084F-837D-CF788F15D7E6}" srcOrd="2" destOrd="0" parTransId="{EBD15215-4541-C849-8BE7-79597E4E2AE3}" sibTransId="{F1236450-5155-524E-9DAE-3F3EEE6F8993}"/>
    <dgm:cxn modelId="{050CAD76-BC26-449A-B2A4-C04DB45DF3C2}" type="presOf" srcId="{F750D2C8-5059-344B-AA37-6F4A91D2D4FF}" destId="{2CF82428-7328-4FA6-B2E3-B304BC901E3F}" srcOrd="0" destOrd="0" presId="urn:microsoft.com/office/officeart/2005/8/layout/default"/>
    <dgm:cxn modelId="{950C5FDA-2C8F-A643-A32D-3FA3BC274FFE}" srcId="{66C6E202-30DE-2245-B598-769B575C8E35}" destId="{44EE0520-5880-7849-88D6-1FB77EBB61B1}" srcOrd="1" destOrd="0" parTransId="{482510D6-CFA9-CF40-BCAB-0C514B1A462D}" sibTransId="{1870FE91-913A-2949-9D47-2F50CDE1A3ED}"/>
    <dgm:cxn modelId="{20E47D23-CF43-4045-95D9-1340D3B06D6F}" type="presOf" srcId="{66C6E202-30DE-2245-B598-769B575C8E35}" destId="{2D8BEA72-0A5C-46B1-90E1-7C6CC83637E2}" srcOrd="0" destOrd="0" presId="urn:microsoft.com/office/officeart/2005/8/layout/default"/>
    <dgm:cxn modelId="{CCBA35D9-BFC8-4772-88E0-1574BD6B9905}" type="presOf" srcId="{44EE0520-5880-7849-88D6-1FB77EBB61B1}" destId="{B8141134-E914-4CD6-8A80-5BECDDAB1F37}" srcOrd="0" destOrd="0" presId="urn:microsoft.com/office/officeart/2005/8/layout/default"/>
    <dgm:cxn modelId="{CB153F61-03AF-4345-9C40-CC6747905358}" type="presOf" srcId="{183F82B9-7596-084F-837D-CF788F15D7E6}" destId="{5B225A59-6C15-4214-AE40-BAD14D532F7A}" srcOrd="0" destOrd="0" presId="urn:microsoft.com/office/officeart/2005/8/layout/default"/>
    <dgm:cxn modelId="{3E663FC5-FE2C-264A-8371-71727FBCA93C}" srcId="{66C6E202-30DE-2245-B598-769B575C8E35}" destId="{F750D2C8-5059-344B-AA37-6F4A91D2D4FF}" srcOrd="0" destOrd="0" parTransId="{A1985E34-F00D-6F4F-80DC-CE0F4C1E2EAF}" sibTransId="{347AA835-A2DE-154B-8763-4CCEBCEB4ADC}"/>
    <dgm:cxn modelId="{7EE47282-ABFD-4331-8149-66EDEA9B77E2}" type="presParOf" srcId="{2D8BEA72-0A5C-46B1-90E1-7C6CC83637E2}" destId="{2CF82428-7328-4FA6-B2E3-B304BC901E3F}" srcOrd="0" destOrd="0" presId="urn:microsoft.com/office/officeart/2005/8/layout/default"/>
    <dgm:cxn modelId="{6236629D-FF26-46EC-9FA3-3DFF48E750B9}" type="presParOf" srcId="{2D8BEA72-0A5C-46B1-90E1-7C6CC83637E2}" destId="{042158E1-8239-4EA6-ABD8-FFE8E6A041A7}" srcOrd="1" destOrd="0" presId="urn:microsoft.com/office/officeart/2005/8/layout/default"/>
    <dgm:cxn modelId="{8B49F008-58CF-4F39-B71D-532407D9EDA2}" type="presParOf" srcId="{2D8BEA72-0A5C-46B1-90E1-7C6CC83637E2}" destId="{B8141134-E914-4CD6-8A80-5BECDDAB1F37}" srcOrd="2" destOrd="0" presId="urn:microsoft.com/office/officeart/2005/8/layout/default"/>
    <dgm:cxn modelId="{4CF7CADC-BCAE-4183-BC34-D90C30B84652}" type="presParOf" srcId="{2D8BEA72-0A5C-46B1-90E1-7C6CC83637E2}" destId="{84A1A730-5170-4F2E-B14F-48488E6FFAB6}" srcOrd="3" destOrd="0" presId="urn:microsoft.com/office/officeart/2005/8/layout/default"/>
    <dgm:cxn modelId="{7EC1C212-5DC1-4EB7-B064-AE0E1635ECB3}" type="presParOf" srcId="{2D8BEA72-0A5C-46B1-90E1-7C6CC83637E2}" destId="{5B225A59-6C15-4214-AE40-BAD14D532F7A}" srcOrd="4" destOrd="0" presId="urn:microsoft.com/office/officeart/2005/8/layout/default"/>
  </dgm:cxnLst>
  <dgm:bg/>
  <dgm:whole>
    <a:ln>
      <a:noFill/>
    </a:ln>
  </dgm:whole>
  <dgm:extLst>
    <a:ext uri="http://schemas.microsoft.com/office/drawing/2008/diagram">
      <dsp:dataModelExt xmlns:dsp="http://schemas.microsoft.com/office/drawing/2008/diagram" relId="rId7"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2CF82428-7328-4FA6-B2E3-B304BC901E3F}">
      <dsp:nvSpPr>
        <dsp:cNvPr id="0" name=""/>
        <dsp:cNvSpPr/>
      </dsp:nvSpPr>
      <dsp:spPr>
        <a:xfrm>
          <a:off x="555" y="212972"/>
          <a:ext cx="2165496" cy="1299298"/>
        </a:xfrm>
        <a:prstGeom prst="rect">
          <a:avLst/>
        </a:prstGeom>
        <a:solidFill>
          <a:schemeClr val="tx2"/>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60960" tIns="60960" rIns="60960" bIns="60960" numCol="1" spcCol="1270" anchor="ctr" anchorCtr="0">
          <a:noAutofit/>
        </a:bodyPr>
        <a:lstStyle/>
        <a:p>
          <a:pPr lvl="0" algn="ctr" defTabSz="711200">
            <a:lnSpc>
              <a:spcPct val="100000"/>
            </a:lnSpc>
            <a:spcBef>
              <a:spcPct val="0"/>
            </a:spcBef>
            <a:spcAft>
              <a:spcPct val="35000"/>
            </a:spcAft>
          </a:pPr>
          <a:br>
            <a:rPr lang="en-US" sz="1600" kern="1200" dirty="0">
              <a:solidFill>
                <a:srgbClr val="FFFFFF"/>
              </a:solidFill>
              <a:latin typeface="Arial Bold"/>
              <a:cs typeface="Arial Bold"/>
            </a:rPr>
          </a:br>
          <a:r>
            <a:rPr lang="en-US" sz="1400" b="0" kern="1200" dirty="0">
              <a:solidFill>
                <a:srgbClr val="FFFFFF"/>
              </a:solidFill>
              <a:latin typeface="Arial Bold"/>
              <a:cs typeface="Arial Bold"/>
            </a:rPr>
            <a:t>0% for MFJ taxpayers </a:t>
          </a:r>
          <a:br>
            <a:rPr lang="en-US" sz="1400" b="0" kern="1200" dirty="0">
              <a:solidFill>
                <a:srgbClr val="FFFFFF"/>
              </a:solidFill>
              <a:latin typeface="Arial Bold"/>
              <a:cs typeface="Arial Bold"/>
            </a:rPr>
          </a:br>
          <a:r>
            <a:rPr lang="en-US" sz="1400" b="0" kern="1200" dirty="0">
              <a:solidFill>
                <a:srgbClr val="FFFFFF"/>
              </a:solidFill>
              <a:latin typeface="Arial Bold"/>
              <a:cs typeface="Arial Bold"/>
            </a:rPr>
            <a:t>with &lt; $77.2k taxable income</a:t>
          </a:r>
        </a:p>
      </dsp:txBody>
      <dsp:txXfrm>
        <a:off x="555" y="212972"/>
        <a:ext cx="2165496" cy="1299298"/>
      </dsp:txXfrm>
    </dsp:sp>
    <dsp:sp modelId="{B8141134-E914-4CD6-8A80-5BECDDAB1F37}">
      <dsp:nvSpPr>
        <dsp:cNvPr id="0" name=""/>
        <dsp:cNvSpPr/>
      </dsp:nvSpPr>
      <dsp:spPr>
        <a:xfrm>
          <a:off x="2382601" y="212972"/>
          <a:ext cx="2165496" cy="1299298"/>
        </a:xfrm>
        <a:prstGeom prst="rect">
          <a:avLst/>
        </a:prstGeom>
        <a:solidFill>
          <a:schemeClr val="accent4"/>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ct val="35000"/>
            </a:spcAft>
          </a:pPr>
          <a:r>
            <a:rPr lang="en-US" sz="1400" kern="1200" dirty="0">
              <a:solidFill>
                <a:srgbClr val="FFFFFF"/>
              </a:solidFill>
              <a:latin typeface="Arial Bold"/>
              <a:cs typeface="Arial Bold"/>
            </a:rPr>
            <a:t>15% for MFJ taxpayers with between $77.2k and $479k taxable income</a:t>
          </a:r>
        </a:p>
      </dsp:txBody>
      <dsp:txXfrm>
        <a:off x="2382601" y="212972"/>
        <a:ext cx="2165496" cy="1299298"/>
      </dsp:txXfrm>
    </dsp:sp>
    <dsp:sp modelId="{5B225A59-6C15-4214-AE40-BAD14D532F7A}">
      <dsp:nvSpPr>
        <dsp:cNvPr id="0" name=""/>
        <dsp:cNvSpPr/>
      </dsp:nvSpPr>
      <dsp:spPr>
        <a:xfrm>
          <a:off x="1191578" y="1728820"/>
          <a:ext cx="2165496" cy="1299298"/>
        </a:xfrm>
        <a:prstGeom prst="rect">
          <a:avLst/>
        </a:prstGeom>
        <a:solidFill>
          <a:schemeClr val="accent6"/>
        </a:solidFill>
        <a:ln w="22225" cap="flat" cmpd="sng" algn="ctr">
          <a:noFill/>
          <a:prstDash val="solid"/>
        </a:ln>
        <a:effectLst>
          <a:outerShdw blurRad="44450" dist="27940" dir="5400000" algn="ctr" rotWithShape="0">
            <a:srgbClr val="000000">
              <a:alpha val="32000"/>
            </a:srgbClr>
          </a:outerShdw>
        </a:effectLst>
        <a:scene3d>
          <a:camera prst="orthographicFront">
            <a:rot lat="0" lon="0" rev="0"/>
          </a:camera>
          <a:lightRig rig="balanced" dir="t">
            <a:rot lat="0" lon="0" rev="8700000"/>
          </a:lightRig>
        </a:scene3d>
        <a:sp3d>
          <a:bevelT w="190500" h="38100"/>
        </a:sp3d>
      </dsp:spPr>
      <dsp:style>
        <a:lnRef idx="2">
          <a:scrgbClr r="0" g="0" b="0"/>
        </a:lnRef>
        <a:fillRef idx="1">
          <a:scrgbClr r="0" g="0" b="0"/>
        </a:fillRef>
        <a:effectRef idx="0">
          <a:scrgbClr r="0" g="0" b="0"/>
        </a:effectRef>
        <a:fontRef idx="minor">
          <a:schemeClr val="lt1"/>
        </a:fontRef>
      </dsp:style>
      <dsp:txBody>
        <a:bodyPr spcFirstLastPara="0" vert="horz" wrap="square" lIns="53340" tIns="53340" rIns="53340" bIns="53340" numCol="1" spcCol="1270" anchor="ctr" anchorCtr="0">
          <a:noAutofit/>
        </a:bodyPr>
        <a:lstStyle/>
        <a:p>
          <a:pPr lvl="0" algn="ctr" defTabSz="622300">
            <a:lnSpc>
              <a:spcPct val="100000"/>
            </a:lnSpc>
            <a:spcBef>
              <a:spcPct val="0"/>
            </a:spcBef>
            <a:spcAft>
              <a:spcPct val="35000"/>
            </a:spcAft>
          </a:pPr>
          <a:r>
            <a:rPr lang="en-US" sz="1400" kern="1200" dirty="0">
              <a:solidFill>
                <a:srgbClr val="FFFFFF"/>
              </a:solidFill>
              <a:latin typeface="Arial Bold"/>
              <a:cs typeface="Arial Bold"/>
            </a:rPr>
            <a:t>20% for MFJ taxpayers with taxable income greater than $479k</a:t>
          </a:r>
        </a:p>
      </dsp:txBody>
      <dsp:txXfrm>
        <a:off x="1191578" y="1728820"/>
        <a:ext cx="2165496" cy="1299298"/>
      </dsp:txXfrm>
    </dsp:sp>
  </dsp:spTree>
</dsp:drawing>
</file>

<file path=ppt/diagrams/layout1.xml><?xml version="1.0" encoding="utf-8"?>
<dgm:layoutDef xmlns:dgm="http://schemas.openxmlformats.org/drawingml/2006/diagram" xmlns:a="http://schemas.openxmlformats.org/drawingml/2006/main" uniqueId="urn:microsoft.com/office/officeart/2005/8/layout/default">
  <dgm:title val=""/>
  <dgm:desc val=""/>
  <dgm:catLst>
    <dgm:cat type="list" pri="400"/>
  </dgm:catLst>
  <dgm:sampData>
    <dgm:dataModel>
      <dgm:ptLst>
        <dgm:pt modelId="0" type="doc"/>
        <dgm:pt modelId="1">
          <dgm:prSet phldr="1"/>
        </dgm:pt>
        <dgm:pt modelId="2">
          <dgm:prSet phldr="1"/>
        </dgm:pt>
        <dgm:pt modelId="3">
          <dgm:prSet phldr="1"/>
        </dgm:pt>
        <dgm:pt modelId="4">
          <dgm:prSet phldr="1"/>
        </dgm:pt>
        <dgm:pt modelId="5">
          <dgm:prSet phldr="1"/>
        </dgm:pt>
      </dgm:ptLst>
      <dgm:cxnLst>
        <dgm:cxn modelId="6" srcId="0" destId="1" srcOrd="0" destOrd="0"/>
        <dgm:cxn modelId="7" srcId="0" destId="2" srcOrd="1" destOrd="0"/>
        <dgm:cxn modelId="8" srcId="0" destId="3" srcOrd="2" destOrd="0"/>
        <dgm:cxn modelId="9" srcId="0" destId="4" srcOrd="3" destOrd="0"/>
        <dgm:cxn modelId="10" srcId="0" destId="5" srcOrd="4"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 modelId="5"/>
        <dgm:pt modelId="6"/>
      </dgm:ptLst>
      <dgm:cxnLst>
        <dgm:cxn modelId="7" srcId="0" destId="1" srcOrd="0" destOrd="0"/>
        <dgm:cxn modelId="8" srcId="0" destId="2" srcOrd="1" destOrd="0"/>
        <dgm:cxn modelId="9" srcId="0" destId="3" srcOrd="2" destOrd="0"/>
        <dgm:cxn modelId="10" srcId="0" destId="4" srcOrd="3" destOrd="0"/>
        <dgm:cxn modelId="11" srcId="0" destId="5" srcOrd="4" destOrd="0"/>
        <dgm:cxn modelId="12" srcId="0" destId="6" srcOrd="5" destOrd="0"/>
      </dgm:cxnLst>
      <dgm:bg/>
      <dgm:whole/>
    </dgm:dataModel>
  </dgm:clrData>
  <dgm:layoutNode name="diagram">
    <dgm:varLst>
      <dgm:dir/>
      <dgm:resizeHandles val="exact"/>
    </dgm:varLst>
    <dgm:choose name="Name0">
      <dgm:if name="Name1" func="var" arg="dir" op="equ" val="norm">
        <dgm:alg type="snake">
          <dgm:param type="grDir" val="tL"/>
          <dgm:param type="flowDir" val="row"/>
          <dgm:param type="contDir" val="sameDir"/>
          <dgm:param type="off" val="ctr"/>
        </dgm:alg>
      </dgm:if>
      <dgm:else name="Name2">
        <dgm:alg type="snake">
          <dgm:param type="grDir" val="tR"/>
          <dgm:param type="flowDir" val="row"/>
          <dgm:param type="contDir" val="sameDir"/>
          <dgm:param type="off" val="ctr"/>
        </dgm:alg>
      </dgm:else>
    </dgm:choose>
    <dgm:shape xmlns:r="http://schemas.openxmlformats.org/officeDocument/2006/relationships" r:blip="">
      <dgm:adjLst/>
    </dgm:shape>
    <dgm:presOf/>
    <dgm:constrLst>
      <dgm:constr type="w" for="ch" forName="node" refType="w"/>
      <dgm:constr type="h" for="ch" forName="node" refType="w" refFor="ch" refForName="node" fact="0.6"/>
      <dgm:constr type="w" for="ch" forName="sibTrans" refType="w" refFor="ch" refForName="node" fact="0.1"/>
      <dgm:constr type="sp" refType="w" refFor="ch" refForName="sibTrans"/>
      <dgm:constr type="primFontSz" for="ch" forName="node" op="equ" val="65"/>
    </dgm:constrLst>
    <dgm:ruleLst/>
    <dgm:forEach name="Name3" axis="ch" ptType="node">
      <dgm:layoutNode name="node">
        <dgm:varLst>
          <dgm:bulletEnabled val="1"/>
        </dgm:varLst>
        <dgm:alg type="tx"/>
        <dgm:shape xmlns:r="http://schemas.openxmlformats.org/officeDocument/2006/relationships" type="rect" r:blip="">
          <dgm:adjLst/>
        </dgm:shape>
        <dgm:presOf axis="desOrSelf" ptType="node"/>
        <dgm:constrLst>
          <dgm:constr type="lMarg" refType="primFontSz" fact="0.3"/>
          <dgm:constr type="rMarg" refType="primFontSz" fact="0.3"/>
          <dgm:constr type="tMarg" refType="primFontSz" fact="0.3"/>
          <dgm:constr type="bMarg" refType="primFontSz" fact="0.3"/>
        </dgm:constrLst>
        <dgm:ruleLst>
          <dgm:rule type="primFontSz" val="5" fact="NaN" max="NaN"/>
        </dgm:ruleLst>
      </dgm:layoutNode>
      <dgm:forEach name="Name4" axis="followSib" ptType="sibTrans" cnt="1">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1939D95F-9460-0440-9860-1A57FB5F8A2B}" type="datetimeFigureOut">
              <a:rPr lang="en-US" smtClean="0"/>
              <a:t>2/2/2018</a:t>
            </a:fld>
            <a:endParaRPr lang="en-US" dirty="0"/>
          </a:p>
        </p:txBody>
      </p:sp>
      <p:sp>
        <p:nvSpPr>
          <p:cNvPr id="4" name="Footer Placeholder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5" name="Slide Number Placeholder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BFFBB091-2F95-4A45-9F22-28B9876BB232}" type="slidenum">
              <a:rPr lang="en-US" smtClean="0"/>
              <a:t>‹#›</a:t>
            </a:fld>
            <a:endParaRPr lang="en-US" dirty="0"/>
          </a:p>
        </p:txBody>
      </p:sp>
    </p:spTree>
    <p:extLst>
      <p:ext uri="{BB962C8B-B14F-4D97-AF65-F5344CB8AC3E}">
        <p14:creationId xmlns:p14="http://schemas.microsoft.com/office/powerpoint/2010/main" val="757997229"/>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D83DAA10-76F1-BB44-9D35-7CFF32032758}" type="datetimeFigureOut">
              <a:rPr lang="en-US" smtClean="0"/>
              <a:t>2/2/2018</a:t>
            </a:fld>
            <a:endParaRPr lang="en-US" dirty="0"/>
          </a:p>
        </p:txBody>
      </p:sp>
      <p:sp>
        <p:nvSpPr>
          <p:cNvPr id="4" name="Slide Image Placeholder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A3F9647A-3E31-3A41-A4E9-ABE8D6F99CD0}" type="slidenum">
              <a:rPr lang="en-US" smtClean="0"/>
              <a:t>‹#›</a:t>
            </a:fld>
            <a:endParaRPr lang="en-US" dirty="0"/>
          </a:p>
        </p:txBody>
      </p:sp>
    </p:spTree>
    <p:extLst>
      <p:ext uri="{BB962C8B-B14F-4D97-AF65-F5344CB8AC3E}">
        <p14:creationId xmlns:p14="http://schemas.microsoft.com/office/powerpoint/2010/main" val="1485223157"/>
      </p:ext>
    </p:extLst>
  </p:cSld>
  <p:clrMap bg1="lt1" tx1="dk1" bg2="lt2" tx2="dk2" accent1="accent1" accent2="accent2" accent3="accent3" accent4="accent4" accent5="accent5" accent6="accent6" hlink="hlink" folHlink="folHlink"/>
  <p:hf hdr="0" ftr="0" dt="0"/>
  <p:notesStyle>
    <a:lvl1pPr marL="0" algn="l" defTabSz="457200" rtl="0" eaLnBrk="1" latinLnBrk="0" hangingPunct="1">
      <a:defRPr sz="1200" kern="1200">
        <a:solidFill>
          <a:schemeClr val="tx1"/>
        </a:solidFill>
        <a:latin typeface="+mn-lt"/>
        <a:ea typeface="+mn-ea"/>
        <a:cs typeface="+mn-cs"/>
      </a:defRPr>
    </a:lvl1pPr>
    <a:lvl2pPr marL="457200" algn="l" defTabSz="457200" rtl="0" eaLnBrk="1" latinLnBrk="0" hangingPunct="1">
      <a:defRPr sz="1200" kern="1200">
        <a:solidFill>
          <a:schemeClr val="tx1"/>
        </a:solidFill>
        <a:latin typeface="+mn-lt"/>
        <a:ea typeface="+mn-ea"/>
        <a:cs typeface="+mn-cs"/>
      </a:defRPr>
    </a:lvl2pPr>
    <a:lvl3pPr marL="914400" algn="l" defTabSz="457200" rtl="0" eaLnBrk="1" latinLnBrk="0" hangingPunct="1">
      <a:defRPr sz="1200" kern="1200">
        <a:solidFill>
          <a:schemeClr val="tx1"/>
        </a:solidFill>
        <a:latin typeface="+mn-lt"/>
        <a:ea typeface="+mn-ea"/>
        <a:cs typeface="+mn-cs"/>
      </a:defRPr>
    </a:lvl3pPr>
    <a:lvl4pPr marL="1371600" algn="l" defTabSz="457200" rtl="0" eaLnBrk="1" latinLnBrk="0" hangingPunct="1">
      <a:defRPr sz="1200" kern="1200">
        <a:solidFill>
          <a:schemeClr val="tx1"/>
        </a:solidFill>
        <a:latin typeface="+mn-lt"/>
        <a:ea typeface="+mn-ea"/>
        <a:cs typeface="+mn-cs"/>
      </a:defRPr>
    </a:lvl4pPr>
    <a:lvl5pPr marL="1828800" algn="l" defTabSz="457200" rtl="0" eaLnBrk="1" latinLnBrk="0" hangingPunct="1">
      <a:defRPr sz="1200" kern="1200">
        <a:solidFill>
          <a:schemeClr val="tx1"/>
        </a:solidFill>
        <a:latin typeface="+mn-lt"/>
        <a:ea typeface="+mn-ea"/>
        <a:cs typeface="+mn-cs"/>
      </a:defRPr>
    </a:lvl5pPr>
    <a:lvl6pPr marL="2286000" algn="l" defTabSz="457200" rtl="0" eaLnBrk="1" latinLnBrk="0" hangingPunct="1">
      <a:defRPr sz="1200" kern="1200">
        <a:solidFill>
          <a:schemeClr val="tx1"/>
        </a:solidFill>
        <a:latin typeface="+mn-lt"/>
        <a:ea typeface="+mn-ea"/>
        <a:cs typeface="+mn-cs"/>
      </a:defRPr>
    </a:lvl6pPr>
    <a:lvl7pPr marL="2743200" algn="l" defTabSz="457200" rtl="0" eaLnBrk="1" latinLnBrk="0" hangingPunct="1">
      <a:defRPr sz="1200" kern="1200">
        <a:solidFill>
          <a:schemeClr val="tx1"/>
        </a:solidFill>
        <a:latin typeface="+mn-lt"/>
        <a:ea typeface="+mn-ea"/>
        <a:cs typeface="+mn-cs"/>
      </a:defRPr>
    </a:lvl7pPr>
    <a:lvl8pPr marL="3200400" algn="l" defTabSz="457200" rtl="0" eaLnBrk="1" latinLnBrk="0" hangingPunct="1">
      <a:defRPr sz="1200" kern="1200">
        <a:solidFill>
          <a:schemeClr val="tx1"/>
        </a:solidFill>
        <a:latin typeface="+mn-lt"/>
        <a:ea typeface="+mn-ea"/>
        <a:cs typeface="+mn-cs"/>
      </a:defRPr>
    </a:lvl8pPr>
    <a:lvl9pPr marL="3657600" algn="l" defTabSz="4572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individuals.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endParaRPr lang="en-US" b="0" dirty="0"/>
          </a:p>
          <a:p>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p:txBody>
      </p:sp>
      <p:sp>
        <p:nvSpPr>
          <p:cNvPr id="4" name="Slide Number Placeholder 3"/>
          <p:cNvSpPr>
            <a:spLocks noGrp="1"/>
          </p:cNvSpPr>
          <p:nvPr>
            <p:ph type="sldNum" sz="quarter" idx="10"/>
          </p:nvPr>
        </p:nvSpPr>
        <p:spPr/>
        <p:txBody>
          <a:bodyPr/>
          <a:lstStyle/>
          <a:p>
            <a:fld id="{A3F9647A-3E31-3A41-A4E9-ABE8D6F99CD0}" type="slidenum">
              <a:rPr lang="en-US" smtClean="0"/>
              <a:t>1</a:t>
            </a:fld>
            <a:endParaRPr lang="en-US" dirty="0"/>
          </a:p>
        </p:txBody>
      </p:sp>
    </p:spTree>
    <p:extLst>
      <p:ext uri="{BB962C8B-B14F-4D97-AF65-F5344CB8AC3E}">
        <p14:creationId xmlns:p14="http://schemas.microsoft.com/office/powerpoint/2010/main" val="39649259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aseline="0" dirty="0"/>
              <a:t>The individual mandate to maintain insurance coverage was repealed as part of the new tax law, but that doesn’t start until 2019.  </a:t>
            </a:r>
          </a:p>
          <a:p>
            <a:pPr marL="171450" indent="-171450">
              <a:buFont typeface="Arial" panose="020B0604020202020204" pitchFamily="34" charset="0"/>
              <a:buChar char="•"/>
            </a:pPr>
            <a:endParaRPr lang="en-US" baseline="0" dirty="0"/>
          </a:p>
          <a:p>
            <a:pPr marL="171450" indent="-171450">
              <a:buFont typeface="Arial" panose="020B0604020202020204" pitchFamily="34" charset="0"/>
              <a:buChar char="•"/>
            </a:pPr>
            <a:r>
              <a:rPr lang="en-US" baseline="0" dirty="0"/>
              <a:t>So, for 2017 and 2018, the information will still need to be gathered from individuals on their insurance coverage.  </a:t>
            </a:r>
          </a:p>
          <a:p>
            <a:pPr marL="171450" indent="-171450">
              <a:buFont typeface="Arial" panose="020B0604020202020204" pitchFamily="34" charset="0"/>
              <a:buChar char="•"/>
            </a:pPr>
            <a:r>
              <a:rPr lang="en-US" baseline="0" dirty="0"/>
              <a:t>The IRS has stated that for the upcoming filing season, they will not accept electronically filed tax returns where the taxpayer does not address the health coverage requirements of the ACA (meaning did they have coverage, or have an exemption, or whether they will make a shared responsibility payment). </a:t>
            </a:r>
          </a:p>
        </p:txBody>
      </p:sp>
      <p:sp>
        <p:nvSpPr>
          <p:cNvPr id="4" name="Slide Number Placeholder 3"/>
          <p:cNvSpPr>
            <a:spLocks noGrp="1"/>
          </p:cNvSpPr>
          <p:nvPr>
            <p:ph type="sldNum" sz="quarter" idx="10"/>
          </p:nvPr>
        </p:nvSpPr>
        <p:spPr/>
        <p:txBody>
          <a:bodyPr/>
          <a:lstStyle/>
          <a:p>
            <a:fld id="{EBA2C4ED-08FE-4C38-9A29-7AFEC3F984D8}" type="slidenum">
              <a:rPr lang="en-US" smtClean="0"/>
              <a:t>10</a:t>
            </a:fld>
            <a:endParaRPr lang="en-US" dirty="0"/>
          </a:p>
        </p:txBody>
      </p:sp>
    </p:spTree>
    <p:extLst>
      <p:ext uri="{BB962C8B-B14F-4D97-AF65-F5344CB8AC3E}">
        <p14:creationId xmlns:p14="http://schemas.microsoft.com/office/powerpoint/2010/main" val="3554651162"/>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The net investment income tax (NIIT) went into effect on Jan. 1, 2013.</a:t>
            </a:r>
            <a:endParaRPr lang="en-US" baseline="0" dirty="0"/>
          </a:p>
          <a:p>
            <a:pPr marL="171450" lvl="1" indent="-171450">
              <a:buFont typeface="Arial" panose="020B0604020202020204" pitchFamily="34" charset="0"/>
              <a:buChar char="•"/>
            </a:pPr>
            <a:r>
              <a:rPr lang="en-US" baseline="0" dirty="0"/>
              <a:t>The income thresholds for this tax - $200,000 for single or head of household taxpayers and $250,000 for married filing jointly </a:t>
            </a:r>
            <a:r>
              <a:rPr lang="en-US" dirty="0"/>
              <a:t>taxpayers - do not adjust with inflation and no changes were made to these with the new law. If you have income above these thresholds and have certain net investment income, you will be subject to this 3.8% tax on the lesser of net investment income or the excess of income over these thresholds.</a:t>
            </a:r>
            <a:endParaRPr lang="en-US" baseline="0" dirty="0"/>
          </a:p>
          <a:p>
            <a:pPr marL="171450" lvl="1" indent="-171450">
              <a:buFont typeface="Arial" panose="020B0604020202020204" pitchFamily="34" charset="0"/>
              <a:buChar char="•"/>
              <a:tabLst>
                <a:tab pos="0" algn="l"/>
              </a:tabLst>
            </a:pPr>
            <a:r>
              <a:rPr lang="en-US" baseline="0" dirty="0"/>
              <a:t>Investment income subject to the tax include taxable interest/dividends</a:t>
            </a:r>
            <a:r>
              <a:rPr lang="en-US" dirty="0"/>
              <a:t> from stocks and bonds,</a:t>
            </a:r>
            <a:r>
              <a:rPr lang="en-US" baseline="0" dirty="0"/>
              <a:t> c</a:t>
            </a:r>
            <a:r>
              <a:rPr lang="en-US" dirty="0"/>
              <a:t>ertificates of deposit and mutual funds and capital gains from</a:t>
            </a:r>
            <a:r>
              <a:rPr lang="en-US" baseline="0" dirty="0"/>
              <a:t> the sale of these assets</a:t>
            </a:r>
            <a:r>
              <a:rPr lang="en-US" dirty="0"/>
              <a:t>.</a:t>
            </a:r>
          </a:p>
          <a:p>
            <a:pPr marL="171450" lvl="1" indent="-171450">
              <a:buFont typeface="Arial" panose="020B0604020202020204" pitchFamily="34" charset="0"/>
              <a:buChar char="•"/>
              <a:tabLst>
                <a:tab pos="0" algn="l"/>
              </a:tabLst>
            </a:pPr>
            <a:r>
              <a:rPr lang="en-US" dirty="0"/>
              <a:t>If rental income is treated as passive income, then it is subject to this tax. Activities that meet the self-rental and real estate professional rules are not subject to NIIT.  </a:t>
            </a:r>
          </a:p>
          <a:p>
            <a:pPr marL="171450" lvl="1" indent="-171450">
              <a:buFont typeface="Arial" panose="020B0604020202020204" pitchFamily="34" charset="0"/>
              <a:buChar char="•"/>
              <a:tabLst>
                <a:tab pos="0" algn="l"/>
              </a:tabLst>
            </a:pPr>
            <a:r>
              <a:rPr lang="en-US" dirty="0"/>
              <a:t>Due to the changes for state tax and miscellaneous itemized deductions, the expenses to reduce the net investment income are no limited or no longer available.  So, taxpayers should be aware if they are subject to this tax, that the amount will likely increase.</a:t>
            </a:r>
          </a:p>
          <a:p>
            <a:pPr marL="0" lvl="1">
              <a:tabLst>
                <a:tab pos="0" algn="l"/>
              </a:tabLst>
            </a:pPr>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11</a:t>
            </a:fld>
            <a:endParaRPr lang="en-US" dirty="0"/>
          </a:p>
        </p:txBody>
      </p:sp>
    </p:spTree>
    <p:extLst>
      <p:ext uri="{BB962C8B-B14F-4D97-AF65-F5344CB8AC3E}">
        <p14:creationId xmlns:p14="http://schemas.microsoft.com/office/powerpoint/2010/main" val="3612416391"/>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926351" eaLnBrk="1" fontAlgn="auto" hangingPunct="1">
              <a:spcBef>
                <a:spcPts val="0"/>
              </a:spcBef>
              <a:spcAft>
                <a:spcPts val="0"/>
              </a:spcAft>
              <a:buFont typeface="Arial" panose="020B0604020202020204" pitchFamily="34" charset="0"/>
              <a:buChar char="•"/>
              <a:defRPr/>
            </a:pPr>
            <a:r>
              <a:rPr lang="en-US" dirty="0"/>
              <a:t>The AMT exists to be sure </a:t>
            </a:r>
            <a:r>
              <a:rPr lang="en-US" b="0" dirty="0"/>
              <a:t>everyone pays a “minimum” level of tax despite using various exclusions, deductions, and credits to reduce their regular tax. </a:t>
            </a:r>
          </a:p>
          <a:p>
            <a:pPr marL="171450" marR="0" lvl="0" indent="-171450" algn="l" defTabSz="9263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AMT exemptions are $109,400 MFJ, $54,700 MFS, and $70,300 for single or HOH and phasedown of exemption is much higher ($1M for MFJ rather than $164,100 for prior law); these are to be adjusted for inflation.</a:t>
            </a:r>
          </a:p>
          <a:p>
            <a:pPr marL="171450" marR="0" lvl="0" indent="-171450" algn="l" defTabSz="926351"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Due to the increase in the exemption, increase in the phase-out amount of the exemption, and the elimination/limiting of several of the key triggers of the tax (state income tax and miscellaneous deductions), it is likely that less taxpayers will be subject to AMT.  However, since it still is in effect, careful planning will consider whether a taxpayer is the tax.</a:t>
            </a:r>
          </a:p>
          <a:p>
            <a:pPr defTabSz="926351" eaLnBrk="1" fontAlgn="auto" hangingPunct="1">
              <a:spcBef>
                <a:spcPts val="0"/>
              </a:spcBef>
              <a:spcAft>
                <a:spcPts val="0"/>
              </a:spcAft>
              <a:defRPr/>
            </a:pPr>
            <a:endParaRPr lang="en-US" b="0" dirty="0"/>
          </a:p>
          <a:p>
            <a:pPr defTabSz="926351" eaLnBrk="1" fontAlgn="auto" hangingPunct="1">
              <a:spcBef>
                <a:spcPts val="0"/>
              </a:spcBef>
              <a:spcAft>
                <a:spcPts val="0"/>
              </a:spcAft>
              <a:defRPr/>
            </a:pPr>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12</a:t>
            </a:fld>
            <a:endParaRPr lang="en-US" dirty="0"/>
          </a:p>
        </p:txBody>
      </p:sp>
    </p:spTree>
    <p:extLst>
      <p:ext uri="{BB962C8B-B14F-4D97-AF65-F5344CB8AC3E}">
        <p14:creationId xmlns:p14="http://schemas.microsoft.com/office/powerpoint/2010/main" val="2743072536"/>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Effective for 2018, the reconversion rules cannot be used to unwind a ROTH conversion.  There is debate on whether a 2017 ROTH conversion had to be recharacterized by 12/31 or must be completed by 10/15 (extended due date of return)</a:t>
            </a:r>
          </a:p>
          <a:p>
            <a:endParaRPr lang="en-US" dirty="0"/>
          </a:p>
          <a:p>
            <a:r>
              <a:rPr lang="en-US" dirty="0"/>
              <a:t>If an employee stops making payments on a retirement plan loan, a deemed distribution generally occurs.  This deemed distribution isn’t eligible for rollover.  But in certain circumstances (terminated employment for example), the obligation to repay the loan is accelerated and if not repaid, the loan is cancelled and this creates a “loan offset”.  This is treated like an distribution from the plan and the amount is eligible for tax-free rollover to another eligible plan (within 60 days per old law).  For these plan loan offsets after 12/31/17d, the rollover period is extended to the due date of the employee’s income tax return</a:t>
            </a:r>
          </a:p>
        </p:txBody>
      </p:sp>
      <p:sp>
        <p:nvSpPr>
          <p:cNvPr id="4" name="Slide Number Placeholder 3"/>
          <p:cNvSpPr>
            <a:spLocks noGrp="1"/>
          </p:cNvSpPr>
          <p:nvPr>
            <p:ph type="sldNum" sz="quarter" idx="10"/>
          </p:nvPr>
        </p:nvSpPr>
        <p:spPr/>
        <p:txBody>
          <a:bodyPr/>
          <a:lstStyle/>
          <a:p>
            <a:fld id="{EBA2C4ED-08FE-4C38-9A29-7AFEC3F984D8}" type="slidenum">
              <a:rPr lang="en-US" smtClean="0"/>
              <a:t>13</a:t>
            </a:fld>
            <a:endParaRPr lang="en-US" dirty="0"/>
          </a:p>
        </p:txBody>
      </p:sp>
    </p:spTree>
    <p:extLst>
      <p:ext uri="{BB962C8B-B14F-4D97-AF65-F5344CB8AC3E}">
        <p14:creationId xmlns:p14="http://schemas.microsoft.com/office/powerpoint/2010/main" val="971542079"/>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 increased exemption rate further </a:t>
            </a:r>
            <a:r>
              <a:rPr lang="en-US" b="0" dirty="0"/>
              <a:t>simplifies estate</a:t>
            </a:r>
            <a:r>
              <a:rPr lang="en-US" b="0" baseline="0" dirty="0"/>
              <a:t> taxes for federal purposes, but that doesn’t mean you don’t need to do estate planning if </a:t>
            </a:r>
            <a:r>
              <a:rPr lang="en-US" b="0" dirty="0"/>
              <a:t>your wealth falls below</a:t>
            </a:r>
            <a:r>
              <a:rPr lang="en-US" b="0" baseline="0" dirty="0"/>
              <a:t> the exemption level.  Many states have much lower thresholds and proper planning can alleviate some of the burden. </a:t>
            </a:r>
          </a:p>
          <a:p>
            <a:endParaRPr lang="en-US" b="0" baseline="0" dirty="0"/>
          </a:p>
          <a:p>
            <a:r>
              <a:rPr lang="en-US" b="0" baseline="0" dirty="0"/>
              <a:t>If you’ve had any significant changes in your family, such as a birth, marriage, divorce or death, it’s still important to revisit your estate planning documents to make any necessary changes. </a:t>
            </a:r>
          </a:p>
          <a:p>
            <a:endParaRPr lang="en-US" b="0"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14</a:t>
            </a:fld>
            <a:endParaRPr lang="en-US" dirty="0"/>
          </a:p>
        </p:txBody>
      </p:sp>
    </p:spTree>
    <p:extLst>
      <p:ext uri="{BB962C8B-B14F-4D97-AF65-F5344CB8AC3E}">
        <p14:creationId xmlns:p14="http://schemas.microsoft.com/office/powerpoint/2010/main" val="303277210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dirty="0"/>
              <a:t>Under pre-Act law, distributions from a 529 plan could only be used for qualified higher education expenses (or the earnings portion of the withdrawal was taxed and subjection to 10% penalty unless an exception applied).  For distributions after 12/31/17, “qualified higher education expenses” include tuition at an elementary or secondary public, private or religious school.</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Unused funds in a Sec 529 plan can be transferred to the ABLE account of a family member.</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For discharges of indebtedness after 12/31/17 (and before 1/1/26), certain student loans that are discharged on account of death or total and permanent disability of the student are excluded from gross income (Sec. 108(f)</a:t>
            </a:r>
          </a:p>
        </p:txBody>
      </p:sp>
      <p:sp>
        <p:nvSpPr>
          <p:cNvPr id="4" name="Slide Number Placeholder 3"/>
          <p:cNvSpPr>
            <a:spLocks noGrp="1"/>
          </p:cNvSpPr>
          <p:nvPr>
            <p:ph type="sldNum" sz="quarter" idx="10"/>
          </p:nvPr>
        </p:nvSpPr>
        <p:spPr/>
        <p:txBody>
          <a:bodyPr/>
          <a:lstStyle/>
          <a:p>
            <a:fld id="{EBA2C4ED-08FE-4C38-9A29-7AFEC3F984D8}" type="slidenum">
              <a:rPr lang="en-US" smtClean="0"/>
              <a:t>15</a:t>
            </a:fld>
            <a:endParaRPr lang="en-US" dirty="0"/>
          </a:p>
        </p:txBody>
      </p:sp>
    </p:spTree>
    <p:extLst>
      <p:ext uri="{BB962C8B-B14F-4D97-AF65-F5344CB8AC3E}">
        <p14:creationId xmlns:p14="http://schemas.microsoft.com/office/powerpoint/2010/main" val="330439412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other individual changes to note:</a:t>
            </a:r>
          </a:p>
          <a:p>
            <a:endParaRPr lang="en-US" dirty="0"/>
          </a:p>
          <a:p>
            <a:pPr marL="171450" indent="-171450">
              <a:buFont typeface="Arial" panose="020B0604020202020204" pitchFamily="34" charset="0"/>
              <a:buChar char="•"/>
            </a:pPr>
            <a:r>
              <a:rPr lang="en-US" dirty="0"/>
              <a:t>A personal casualty loss is deductible (subject to prior law limitations) only if the loss is attributable to a federally declared disaster area (by President).</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Alimony is no longer deductible by payor nor includible by the recipient (for divorces executed after </a:t>
            </a:r>
            <a:r>
              <a:rPr lang="en-US" b="1" dirty="0"/>
              <a:t>12/31/18</a:t>
            </a:r>
            <a:r>
              <a:rPr lang="en-US" dirty="0"/>
              <a:t>).  </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Moving expense deduction and exclusion is repealed except for members of the Armed Forces (provision expires after 2025)</a:t>
            </a:r>
          </a:p>
          <a:p>
            <a:pPr marL="171450" indent="-171450">
              <a:buFont typeface="Arial" panose="020B0604020202020204" pitchFamily="34" charset="0"/>
              <a:buChar char="•"/>
            </a:pPr>
            <a:endParaRPr lang="en-US" dirty="0"/>
          </a:p>
          <a:p>
            <a:pPr marL="171450" indent="-171450">
              <a:buFont typeface="Arial" panose="020B0604020202020204" pitchFamily="34" charset="0"/>
              <a:buChar char="•"/>
            </a:pPr>
            <a:r>
              <a:rPr lang="en-US" dirty="0"/>
              <a:t>Kiddie tax is now tied to the trust and estate rates (rather than the parents rates).  This provision expires after 2025</a:t>
            </a:r>
          </a:p>
        </p:txBody>
      </p:sp>
      <p:sp>
        <p:nvSpPr>
          <p:cNvPr id="4" name="Slide Number Placeholder 3"/>
          <p:cNvSpPr>
            <a:spLocks noGrp="1"/>
          </p:cNvSpPr>
          <p:nvPr>
            <p:ph type="sldNum" sz="quarter" idx="10"/>
          </p:nvPr>
        </p:nvSpPr>
        <p:spPr/>
        <p:txBody>
          <a:bodyPr/>
          <a:lstStyle/>
          <a:p>
            <a:fld id="{A3F9647A-3E31-3A41-A4E9-ABE8D6F99CD0}" type="slidenum">
              <a:rPr lang="en-US" smtClean="0"/>
              <a:t>16</a:t>
            </a:fld>
            <a:endParaRPr lang="en-US" dirty="0"/>
          </a:p>
        </p:txBody>
      </p:sp>
    </p:spTree>
    <p:extLst>
      <p:ext uri="{BB962C8B-B14F-4D97-AF65-F5344CB8AC3E}">
        <p14:creationId xmlns:p14="http://schemas.microsoft.com/office/powerpoint/2010/main" val="1889931047"/>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dirty="0">
                <a:solidFill>
                  <a:srgbClr val="FF0000"/>
                </a:solidFill>
              </a:rPr>
              <a:t>The cash contribution AGI limit has increased from 50% to 60%.  This increase is temporary and expires at the end of </a:t>
            </a:r>
            <a:r>
              <a:rPr lang="en-US" sz="1200" dirty="0"/>
              <a:t>2025.</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endParaRPr lang="en-US" sz="1200"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dirty="0"/>
              <a:t>No charitable deduction is allowed for a payment to a higher education institution in exchange for which the payor receives the right to purchase tickets or seating at an athletic event.  This provision is permanent.</a:t>
            </a:r>
          </a:p>
          <a:p>
            <a:pPr marL="171450" indent="-171450">
              <a:buFont typeface="Arial" panose="020B0604020202020204" pitchFamily="34" charset="0"/>
              <a:buChar char="•"/>
            </a:pPr>
            <a:endParaRPr lang="en-US" dirty="0"/>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dirty="0"/>
              <a:t>Another change is that the exception to contemporaneous written acknowledgement requirement was repealed, meaning that the written acknowledgement must be obtained now for any contribution of $250 or more).  This is effective for 2017.</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17</a:t>
            </a:fld>
            <a:endParaRPr lang="en-US" dirty="0">
              <a:solidFill>
                <a:prstClr val="black"/>
              </a:solidFill>
            </a:endParaRPr>
          </a:p>
        </p:txBody>
      </p:sp>
    </p:spTree>
    <p:extLst>
      <p:ext uri="{BB962C8B-B14F-4D97-AF65-F5344CB8AC3E}">
        <p14:creationId xmlns:p14="http://schemas.microsoft.com/office/powerpoint/2010/main" val="2522273354"/>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defTabSz="463176">
              <a:buFont typeface="Arial" panose="020B0604020202020204" pitchFamily="34" charset="0"/>
              <a:buChar char="•"/>
              <a:defRPr/>
            </a:pPr>
            <a:r>
              <a:rPr lang="en-US" dirty="0"/>
              <a:t>The new law limits the aggregate of state/local property tax not paid/accrued in carrying on a trade/business and state/local income tax to $10,000.</a:t>
            </a:r>
          </a:p>
          <a:p>
            <a:pPr marL="171450" indent="-171450" defTabSz="463176">
              <a:buFont typeface="Arial" panose="020B0604020202020204" pitchFamily="34" charset="0"/>
              <a:buChar char="•"/>
              <a:defRPr/>
            </a:pPr>
            <a:r>
              <a:rPr lang="en-US" dirty="0"/>
              <a:t>Special rules prevent the deduction in 2017 of prepaid 2018 state and local income taxes.  This limit expires after 2025.  The IRS also issued guidance related to payment of 2018 real estate taxes stating that the tax needed to be assessed and paid in 2017 in order to be deductible.</a:t>
            </a:r>
          </a:p>
          <a:p>
            <a:pPr marL="171450" indent="-171450" defTabSz="463176">
              <a:buFont typeface="Arial" panose="020B0604020202020204" pitchFamily="34" charset="0"/>
              <a:buChar char="•"/>
              <a:defRPr/>
            </a:pPr>
            <a:endParaRPr lang="en-US" dirty="0"/>
          </a:p>
          <a:p>
            <a:pPr marL="171450" indent="-171450" defTabSz="463176">
              <a:buFont typeface="Arial" panose="020B0604020202020204" pitchFamily="34" charset="0"/>
              <a:buChar char="•"/>
              <a:defRPr/>
            </a:pPr>
            <a:r>
              <a:rPr lang="en-US" dirty="0"/>
              <a:t>IRS guidance on real estate taxes: https://www.irs.gov/newsroom/irs-advisory-prepaid-real-property-taxes-may-be-deductible-in-2017-if-assessed-and-paid-in-2017</a:t>
            </a:r>
          </a:p>
          <a:p>
            <a:pPr marL="171450" indent="-171450" defTabSz="463176">
              <a:buFont typeface="Arial" panose="020B0604020202020204" pitchFamily="34" charset="0"/>
              <a:buChar char="•"/>
              <a:defRPr/>
            </a:pPr>
            <a:endParaRPr lang="en-US" dirty="0"/>
          </a:p>
          <a:p>
            <a:pPr marL="171450" indent="-171450" defTabSz="463176">
              <a:buFont typeface="Arial" panose="020B0604020202020204" pitchFamily="34" charset="0"/>
              <a:buChar char="•"/>
              <a:defRPr/>
            </a:pPr>
            <a:r>
              <a:rPr lang="en-US" dirty="0"/>
              <a:t>Conference report for HR1 indicates that prepayment of 2018 state income tax is not deductible in 2017</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18</a:t>
            </a:fld>
            <a:endParaRPr lang="en-US" dirty="0"/>
          </a:p>
        </p:txBody>
      </p:sp>
    </p:spTree>
    <p:extLst>
      <p:ext uri="{BB962C8B-B14F-4D97-AF65-F5344CB8AC3E}">
        <p14:creationId xmlns:p14="http://schemas.microsoft.com/office/powerpoint/2010/main" val="3316068260"/>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Withholding will be changed based on the new tables for 2018, but it is important to take a look at 2018 tax situation for clients to determine if withholding is appropriate based on other anticipated tax changes (change in itemized deductions, </a:t>
            </a:r>
            <a:r>
              <a:rPr lang="en-US" dirty="0" err="1"/>
              <a:t>etc</a:t>
            </a:r>
            <a:r>
              <a:rPr lang="en-US" dirty="0"/>
              <a:t>). </a:t>
            </a:r>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19</a:t>
            </a:fld>
            <a:endParaRPr lang="en-US" dirty="0"/>
          </a:p>
        </p:txBody>
      </p:sp>
    </p:spTree>
    <p:extLst>
      <p:ext uri="{BB962C8B-B14F-4D97-AF65-F5344CB8AC3E}">
        <p14:creationId xmlns:p14="http://schemas.microsoft.com/office/powerpoint/2010/main" val="4012993006"/>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b="0" dirty="0"/>
              <a:t>Hi, my name is [insert name], and I’m with [firm name].</a:t>
            </a:r>
            <a:r>
              <a:rPr lang="en-US" b="0" baseline="0" dirty="0"/>
              <a:t> Thank you for the opportunity to share an update on the new tax law provisions that will affect individuals.  These changes will primarily be effective starting in 2018, but there are a few exceptions.    This law provides simplification in a few areas by eliminating many tax provisions, but as you will see, there are also added complexities.   </a:t>
            </a:r>
          </a:p>
          <a:p>
            <a:endParaRPr lang="en-US" b="0" dirty="0"/>
          </a:p>
          <a:p>
            <a:r>
              <a:rPr lang="en-US" b="0" dirty="0"/>
              <a:t>Minimizing taxes is all about planning ahead and knowing the rules, so we are here to help you with that! Please feel free to ask questions as we go along.</a:t>
            </a:r>
          </a:p>
          <a:p>
            <a:endParaRPr lang="en-US" b="0" dirty="0"/>
          </a:p>
          <a:p>
            <a:pPr marL="0" marR="0" lvl="0" indent="0" algn="l" defTabSz="457200" rtl="0" eaLnBrk="1" fontAlgn="auto" latinLnBrk="0" hangingPunct="1">
              <a:lnSpc>
                <a:spcPct val="100000"/>
              </a:lnSpc>
              <a:spcBef>
                <a:spcPts val="0"/>
              </a:spcBef>
              <a:spcAft>
                <a:spcPts val="0"/>
              </a:spcAft>
              <a:buClrTx/>
              <a:buSzTx/>
              <a:buFontTx/>
              <a:buNone/>
              <a:tabLst/>
              <a:defRPr/>
            </a:pPr>
            <a:r>
              <a:rPr lang="en-US" sz="1200" b="1" kern="1200" dirty="0">
                <a:solidFill>
                  <a:schemeClr val="tx1"/>
                </a:solidFill>
                <a:effectLst/>
                <a:latin typeface="+mn-lt"/>
                <a:ea typeface="+mn-ea"/>
                <a:cs typeface="+mn-cs"/>
              </a:rPr>
              <a:t>Presenter: These opening slides are customizable. Choose one for your presentation. Then, insert your logo and firm’s contact information.</a:t>
            </a:r>
            <a:endParaRPr lang="en-US" b="1" dirty="0"/>
          </a:p>
          <a:p>
            <a:endParaRPr lang="en-US" b="0" dirty="0"/>
          </a:p>
        </p:txBody>
      </p:sp>
      <p:sp>
        <p:nvSpPr>
          <p:cNvPr id="4" name="Slide Number Placeholder 3"/>
          <p:cNvSpPr>
            <a:spLocks noGrp="1"/>
          </p:cNvSpPr>
          <p:nvPr>
            <p:ph type="sldNum" sz="quarter" idx="10"/>
          </p:nvPr>
        </p:nvSpPr>
        <p:spPr/>
        <p:txBody>
          <a:bodyPr/>
          <a:lstStyle/>
          <a:p>
            <a:fld id="{A3F9647A-3E31-3A41-A4E9-ABE8D6F99CD0}" type="slidenum">
              <a:rPr lang="en-US" smtClean="0"/>
              <a:t>2</a:t>
            </a:fld>
            <a:endParaRPr lang="en-US" dirty="0"/>
          </a:p>
        </p:txBody>
      </p:sp>
    </p:spTree>
    <p:extLst>
      <p:ext uri="{BB962C8B-B14F-4D97-AF65-F5344CB8AC3E}">
        <p14:creationId xmlns:p14="http://schemas.microsoft.com/office/powerpoint/2010/main" val="75445642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confusion as there were several versions of the bills about what was included and what was not.  Here is a list of the items that were included in some form in the House or Senate version of the bill, but not in the final bill that became law. </a:t>
            </a:r>
          </a:p>
          <a:p>
            <a:pPr marL="171450" indent="-171450">
              <a:buFont typeface="Arial" panose="020B0604020202020204" pitchFamily="34" charset="0"/>
              <a:buChar char="•"/>
            </a:pPr>
            <a:r>
              <a:rPr lang="en-US" dirty="0"/>
              <a:t>Additional standard deduction for elderly and blind</a:t>
            </a:r>
          </a:p>
          <a:p>
            <a:pPr marL="171450" indent="-171450">
              <a:buFont typeface="Arial" panose="020B0604020202020204" pitchFamily="34" charset="0"/>
              <a:buChar char="•"/>
            </a:pPr>
            <a:r>
              <a:rPr lang="en-US" dirty="0"/>
              <a:t>$250 above-the-line teacher deduction</a:t>
            </a:r>
          </a:p>
          <a:p>
            <a:pPr marL="171450" indent="-171450">
              <a:buFont typeface="Arial" panose="020B0604020202020204" pitchFamily="34" charset="0"/>
              <a:buChar char="•"/>
            </a:pPr>
            <a:r>
              <a:rPr lang="en-US" dirty="0"/>
              <a:t>Exclusion for employer-provided dependent care assistance</a:t>
            </a:r>
          </a:p>
          <a:p>
            <a:pPr marL="171450" indent="-171450">
              <a:buFont typeface="Arial" panose="020B0604020202020204" pitchFamily="34" charset="0"/>
              <a:buChar char="•"/>
            </a:pPr>
            <a:r>
              <a:rPr lang="en-US" dirty="0"/>
              <a:t>Exclusion for adoption assistance programs </a:t>
            </a:r>
          </a:p>
          <a:p>
            <a:pPr marL="171450" indent="-171450">
              <a:buFont typeface="Arial" panose="020B0604020202020204" pitchFamily="34" charset="0"/>
              <a:buChar char="•"/>
            </a:pPr>
            <a:r>
              <a:rPr lang="en-US" dirty="0"/>
              <a:t>Reduction of capital gain rates/changes to taxation of interest income</a:t>
            </a:r>
          </a:p>
          <a:p>
            <a:pPr marL="171450" indent="-171450">
              <a:buFont typeface="Arial" panose="020B0604020202020204" pitchFamily="34" charset="0"/>
              <a:buChar char="•"/>
            </a:pPr>
            <a:r>
              <a:rPr lang="en-US" dirty="0"/>
              <a:t>Sec. 121 exclusion of gain on sale of principal residence </a:t>
            </a:r>
          </a:p>
          <a:p>
            <a:pPr marL="171450" indent="-171450">
              <a:buFont typeface="Arial" panose="020B0604020202020204" pitchFamily="34" charset="0"/>
              <a:buChar char="•"/>
            </a:pPr>
            <a:r>
              <a:rPr lang="en-US" dirty="0"/>
              <a:t>Required use of FIFO to determine basis of stock dispositions </a:t>
            </a:r>
          </a:p>
          <a:p>
            <a:pPr marL="171450" indent="-171450">
              <a:buFont typeface="Arial" panose="020B0604020202020204" pitchFamily="34" charset="0"/>
              <a:buChar char="•"/>
            </a:pPr>
            <a:r>
              <a:rPr lang="en-US" dirty="0"/>
              <a:t>Charitable driving remains at 14 cents/mile (rather than actual)</a:t>
            </a:r>
          </a:p>
          <a:p>
            <a:pPr marL="171450" indent="-171450">
              <a:buFont typeface="Arial" panose="020B0604020202020204" pitchFamily="34" charset="0"/>
              <a:buChar char="•"/>
            </a:pPr>
            <a:r>
              <a:rPr lang="en-US" dirty="0"/>
              <a:t>Consolidation and modification of education provisions not included (only change is to expand 529 plans)</a:t>
            </a:r>
          </a:p>
          <a:p>
            <a:pPr marL="171450" indent="-171450">
              <a:buFont typeface="Arial" panose="020B0604020202020204" pitchFamily="34" charset="0"/>
              <a:buChar char="•"/>
            </a:pPr>
            <a:r>
              <a:rPr lang="en-US" dirty="0"/>
              <a:t>Plug-in electric vehicle credit (Sec. 30D) </a:t>
            </a:r>
          </a:p>
          <a:p>
            <a:endParaRPr lang="en-US" dirty="0"/>
          </a:p>
        </p:txBody>
      </p:sp>
      <p:sp>
        <p:nvSpPr>
          <p:cNvPr id="4" name="Slide Number Placeholder 3"/>
          <p:cNvSpPr>
            <a:spLocks noGrp="1"/>
          </p:cNvSpPr>
          <p:nvPr>
            <p:ph type="sldNum" sz="quarter" idx="10"/>
          </p:nvPr>
        </p:nvSpPr>
        <p:spPr/>
        <p:txBody>
          <a:bodyPr/>
          <a:lstStyle/>
          <a:p>
            <a:fld id="{EBE73DBE-62B8-4563-B965-CF8E5C1FC02F}" type="slidenum">
              <a:rPr lang="en-US" smtClean="0"/>
              <a:t>20</a:t>
            </a:fld>
            <a:endParaRPr lang="en-US" dirty="0"/>
          </a:p>
        </p:txBody>
      </p:sp>
    </p:spTree>
    <p:extLst>
      <p:ext uri="{BB962C8B-B14F-4D97-AF65-F5344CB8AC3E}">
        <p14:creationId xmlns:p14="http://schemas.microsoft.com/office/powerpoint/2010/main" val="197760811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There is some confusion as there were several versions of the bills about what was included and what was not.  Here is a list of the items that were included in some form in the House or Senate version of the bill, but not in the final bill that became law. </a:t>
            </a:r>
          </a:p>
          <a:p>
            <a:pPr marL="171450" indent="-171450">
              <a:buFont typeface="Arial" panose="020B0604020202020204" pitchFamily="34" charset="0"/>
              <a:buChar char="•"/>
            </a:pPr>
            <a:r>
              <a:rPr lang="en-US" dirty="0"/>
              <a:t>Additional standard deduction for elderly and blind</a:t>
            </a:r>
          </a:p>
          <a:p>
            <a:pPr marL="171450" indent="-171450">
              <a:buFont typeface="Arial" panose="020B0604020202020204" pitchFamily="34" charset="0"/>
              <a:buChar char="•"/>
            </a:pPr>
            <a:r>
              <a:rPr lang="en-US" dirty="0"/>
              <a:t>$250 above-the-line teacher deduction</a:t>
            </a:r>
          </a:p>
          <a:p>
            <a:pPr marL="171450" indent="-171450">
              <a:buFont typeface="Arial" panose="020B0604020202020204" pitchFamily="34" charset="0"/>
              <a:buChar char="•"/>
            </a:pPr>
            <a:r>
              <a:rPr lang="en-US" dirty="0"/>
              <a:t>Exclusion for employer-provided dependent care assistance</a:t>
            </a:r>
          </a:p>
          <a:p>
            <a:pPr marL="171450" indent="-171450">
              <a:buFont typeface="Arial" panose="020B0604020202020204" pitchFamily="34" charset="0"/>
              <a:buChar char="•"/>
            </a:pPr>
            <a:r>
              <a:rPr lang="en-US" dirty="0"/>
              <a:t>Exclusion for adoption assistance programs </a:t>
            </a:r>
          </a:p>
          <a:p>
            <a:pPr marL="171450" indent="-171450">
              <a:buFont typeface="Arial" panose="020B0604020202020204" pitchFamily="34" charset="0"/>
              <a:buChar char="•"/>
            </a:pPr>
            <a:r>
              <a:rPr lang="en-US" dirty="0"/>
              <a:t>Reduction of capital gain rates/changes to taxation of interest income</a:t>
            </a:r>
          </a:p>
          <a:p>
            <a:pPr marL="171450" indent="-171450">
              <a:buFont typeface="Arial" panose="020B0604020202020204" pitchFamily="34" charset="0"/>
              <a:buChar char="•"/>
            </a:pPr>
            <a:r>
              <a:rPr lang="en-US" dirty="0"/>
              <a:t>Sec. 121 exclusion of gain on sale of principal residence </a:t>
            </a:r>
          </a:p>
          <a:p>
            <a:pPr marL="171450" indent="-171450">
              <a:buFont typeface="Arial" panose="020B0604020202020204" pitchFamily="34" charset="0"/>
              <a:buChar char="•"/>
            </a:pPr>
            <a:r>
              <a:rPr lang="en-US" dirty="0"/>
              <a:t>Required use of FIFO to determine basis of stock dispositions </a:t>
            </a:r>
          </a:p>
          <a:p>
            <a:pPr marL="171450" indent="-171450">
              <a:buFont typeface="Arial" panose="020B0604020202020204" pitchFamily="34" charset="0"/>
              <a:buChar char="•"/>
            </a:pPr>
            <a:r>
              <a:rPr lang="en-US" dirty="0"/>
              <a:t>Charitable driving remains at 14 cents/mile (rather than actual)</a:t>
            </a:r>
          </a:p>
          <a:p>
            <a:pPr marL="171450" indent="-171450">
              <a:buFont typeface="Arial" panose="020B0604020202020204" pitchFamily="34" charset="0"/>
              <a:buChar char="•"/>
            </a:pPr>
            <a:r>
              <a:rPr lang="en-US" dirty="0"/>
              <a:t>Consolidation and modification of education provisions not included (only change is to expand 529 plans)</a:t>
            </a:r>
          </a:p>
          <a:p>
            <a:pPr marL="171450" indent="-171450">
              <a:buFont typeface="Arial" panose="020B0604020202020204" pitchFamily="34" charset="0"/>
              <a:buChar char="•"/>
            </a:pPr>
            <a:r>
              <a:rPr lang="en-US" dirty="0"/>
              <a:t>Plug-in electric vehicle credit (Sec. 30D) </a:t>
            </a:r>
          </a:p>
          <a:p>
            <a:endParaRPr lang="en-US" dirty="0"/>
          </a:p>
        </p:txBody>
      </p:sp>
      <p:sp>
        <p:nvSpPr>
          <p:cNvPr id="4" name="Slide Number Placeholder 3"/>
          <p:cNvSpPr>
            <a:spLocks noGrp="1"/>
          </p:cNvSpPr>
          <p:nvPr>
            <p:ph type="sldNum" sz="quarter" idx="10"/>
          </p:nvPr>
        </p:nvSpPr>
        <p:spPr/>
        <p:txBody>
          <a:bodyPr/>
          <a:lstStyle/>
          <a:p>
            <a:fld id="{EBE73DBE-62B8-4563-B965-CF8E5C1FC02F}" type="slidenum">
              <a:rPr lang="en-US" smtClean="0"/>
              <a:t>21</a:t>
            </a:fld>
            <a:endParaRPr lang="en-US" dirty="0"/>
          </a:p>
        </p:txBody>
      </p:sp>
    </p:spTree>
    <p:extLst>
      <p:ext uri="{BB962C8B-B14F-4D97-AF65-F5344CB8AC3E}">
        <p14:creationId xmlns:p14="http://schemas.microsoft.com/office/powerpoint/2010/main" val="192888675"/>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baseline="0" dirty="0"/>
              <a:t>Due to the many changes across the board that this new law contains, many planning strategies will need to be evaluated and examined to make sure they still make sense.  With the reduction of the corporate tax rate to 21%, this may cause a need for an evaluation of choice of entity for current and future business plans.  Also, due to the overall changes in itemized deductions, charitable giving timing will likely be more important.  And as stated earlier, due to the temporary nature of the estate changes, estate plans will need to be reviewed.  With AMT changes, different decision may need to be made related to exercising incentive stock options.  Also, for individuals with pass-through income, incentives for classifying activities may be different than in the past.</a:t>
            </a:r>
          </a:p>
        </p:txBody>
      </p:sp>
      <p:sp>
        <p:nvSpPr>
          <p:cNvPr id="4" name="Slide Number Placeholder 3"/>
          <p:cNvSpPr>
            <a:spLocks noGrp="1"/>
          </p:cNvSpPr>
          <p:nvPr>
            <p:ph type="sldNum" sz="quarter" idx="10"/>
          </p:nvPr>
        </p:nvSpPr>
        <p:spPr/>
        <p:txBody>
          <a:bodyPr/>
          <a:lstStyle/>
          <a:p>
            <a:fld id="{EBA2C4ED-08FE-4C38-9A29-7AFEC3F984D8}" type="slidenum">
              <a:rPr lang="en-US" smtClean="0"/>
              <a:t>22</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So many things we do have tax consequences that we often don’t think about until</a:t>
            </a:r>
            <a:r>
              <a:rPr lang="en-US" baseline="0" dirty="0"/>
              <a:t> it’s too late</a:t>
            </a:r>
            <a:r>
              <a:rPr lang="en-US" dirty="0"/>
              <a:t> — changing jobs, having children, planning for retirement, exercising stock options, receiving a promotion with a nice raise, opting into an employer-provided retirement plan like a 401(k), transitioning parents into long-term care — and many more. Today, we touched on the major topics at a very high level, but with new complex tax laws and changes to your particular situation, it is always a good idea to review how the tax laws affect you. That is where we can help. It is what we do year-round.  </a:t>
            </a:r>
          </a:p>
          <a:p>
            <a:endParaRPr lang="en-US" dirty="0"/>
          </a:p>
          <a:p>
            <a:r>
              <a:rPr lang="en-US" dirty="0"/>
              <a:t>We can answer quick questions or provide an in-depth tax projection to help you anticipate how these new tax laws will affect your returns. So, don’t hesitate to reach out to us after today’s presentation if you’d like to discuss something in more detail.</a:t>
            </a:r>
          </a:p>
          <a:p>
            <a:endParaRPr lang="en-US" dirty="0"/>
          </a:p>
          <a:p>
            <a:r>
              <a:rPr lang="en-US" dirty="0"/>
              <a:t>And with that, we’ll move on to Q&amp;A and take any questions you have. </a:t>
            </a:r>
            <a:r>
              <a:rPr lang="en-US" b="1" i="1" dirty="0"/>
              <a:t>(Note to Presenter: After</a:t>
            </a:r>
            <a:r>
              <a:rPr lang="en-US" b="1" i="1" baseline="0" dirty="0"/>
              <a:t> this last statement, </a:t>
            </a:r>
            <a:r>
              <a:rPr lang="en-US" b="1" i="1" dirty="0"/>
              <a:t>move forward to the next slide and open up the floor for participant questions)</a:t>
            </a:r>
            <a:r>
              <a:rPr lang="en-US" dirty="0"/>
              <a:t>. </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23</a:t>
            </a:fld>
            <a:endParaRPr lang="en-US" dirty="0"/>
          </a:p>
        </p:txBody>
      </p:sp>
    </p:spTree>
    <p:extLst>
      <p:ext uri="{BB962C8B-B14F-4D97-AF65-F5344CB8AC3E}">
        <p14:creationId xmlns:p14="http://schemas.microsoft.com/office/powerpoint/2010/main" val="3052870968"/>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8306" name="Rectangle 3"/>
          <p:cNvSpPr>
            <a:spLocks noGrp="1"/>
          </p:cNvSpPr>
          <p:nvPr>
            <p:ph type="body" idx="1"/>
          </p:nvPr>
        </p:nvSpPr>
        <p:spPr bwMode="auto">
          <a:noFill/>
        </p:spPr>
        <p:txBody>
          <a:bodyPr/>
          <a:lstStyle/>
          <a:p>
            <a:pPr defTabSz="463176">
              <a:defRPr/>
            </a:pPr>
            <a:endParaRPr lang="en-US" dirty="0"/>
          </a:p>
        </p:txBody>
      </p:sp>
    </p:spTree>
    <p:extLst>
      <p:ext uri="{BB962C8B-B14F-4D97-AF65-F5344CB8AC3E}">
        <p14:creationId xmlns:p14="http://schemas.microsoft.com/office/powerpoint/2010/main" val="995401992"/>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Thank you!</a:t>
            </a:r>
            <a:r>
              <a:rPr lang="en-US" baseline="0" dirty="0"/>
              <a:t> It was a pleasure being with you today, and I welcome you to contact me with questions anytime! We would love the opportunity to talk with you about how we can be of service.</a:t>
            </a:r>
            <a:endParaRPr lang="en-US" dirty="0"/>
          </a:p>
          <a:p>
            <a:endParaRPr lang="en-US" dirty="0"/>
          </a:p>
        </p:txBody>
      </p:sp>
      <p:sp>
        <p:nvSpPr>
          <p:cNvPr id="4" name="Slide Number Placeholder 3"/>
          <p:cNvSpPr>
            <a:spLocks noGrp="1"/>
          </p:cNvSpPr>
          <p:nvPr>
            <p:ph type="sldNum" sz="quarter" idx="10"/>
          </p:nvPr>
        </p:nvSpPr>
        <p:spPr/>
        <p:txBody>
          <a:bodyPr/>
          <a:lstStyle/>
          <a:p>
            <a:fld id="{A3F9647A-3E31-3A41-A4E9-ABE8D6F99CD0}" type="slidenum">
              <a:rPr lang="en-US" smtClean="0"/>
              <a:t>25</a:t>
            </a:fld>
            <a:endParaRPr lang="en-US" dirty="0"/>
          </a:p>
        </p:txBody>
      </p:sp>
    </p:spTree>
    <p:extLst>
      <p:ext uri="{BB962C8B-B14F-4D97-AF65-F5344CB8AC3E}">
        <p14:creationId xmlns:p14="http://schemas.microsoft.com/office/powerpoint/2010/main" val="3279914938"/>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a:p>
            <a:r>
              <a:rPr lang="en-US" dirty="0"/>
              <a:t>The Tax Cuts &amp; Jobs Act (or its official title of “</a:t>
            </a:r>
            <a:r>
              <a:rPr lang="en-US" sz="1200" b="0" i="0" kern="1200" dirty="0">
                <a:solidFill>
                  <a:schemeClr val="tx1"/>
                </a:solidFill>
                <a:effectLst/>
                <a:latin typeface="+mn-lt"/>
                <a:ea typeface="+mn-ea"/>
                <a:cs typeface="+mn-cs"/>
              </a:rPr>
              <a:t>To provide for reconciliation pursuant to titles II and V of the concurrent resolution on the budget for fiscal year 2018”) provides for many changes to individual tax provisions.  With a few minor exceptions, the provisions are generally effective starting in 2018 and a majority of the changes are temporary (in order to meet the requirements of the bill under budget reconciliation) and sunset after 2025. </a:t>
            </a:r>
          </a:p>
          <a:p>
            <a:endParaRPr lang="en-US" sz="1200" b="0" i="0" kern="1200" dirty="0">
              <a:solidFill>
                <a:schemeClr val="tx1"/>
              </a:solidFill>
              <a:effectLst/>
              <a:latin typeface="+mn-lt"/>
              <a:ea typeface="+mn-ea"/>
              <a:cs typeface="+mn-cs"/>
            </a:endParaRPr>
          </a:p>
          <a:p>
            <a:r>
              <a:rPr lang="en-US" sz="1200" b="0" i="0" kern="1200" dirty="0">
                <a:solidFill>
                  <a:schemeClr val="tx1"/>
                </a:solidFill>
                <a:effectLst/>
                <a:latin typeface="+mn-lt"/>
                <a:ea typeface="+mn-ea"/>
                <a:cs typeface="+mn-cs"/>
              </a:rPr>
              <a:t>Due to the number of changes and also some new concepts introduced in the law, there is a need for guidance from the IRS, and possibly from Congress in the form of technical corrections, on the application of the law.  There are also many questions about which states will conform to any or all of the federal changes.</a:t>
            </a:r>
          </a:p>
          <a:p>
            <a:endParaRPr lang="en-US" sz="1200" b="0" i="0" kern="1200" dirty="0">
              <a:solidFill>
                <a:schemeClr val="tx1"/>
              </a:solidFill>
              <a:effectLst/>
              <a:latin typeface="+mn-lt"/>
              <a:ea typeface="+mn-ea"/>
              <a:cs typeface="+mn-cs"/>
            </a:endParaRPr>
          </a:p>
        </p:txBody>
      </p:sp>
      <p:sp>
        <p:nvSpPr>
          <p:cNvPr id="4" name="Slide Number Placeholder 3"/>
          <p:cNvSpPr>
            <a:spLocks noGrp="1"/>
          </p:cNvSpPr>
          <p:nvPr>
            <p:ph type="sldNum" sz="quarter" idx="10"/>
          </p:nvPr>
        </p:nvSpPr>
        <p:spPr/>
        <p:txBody>
          <a:bodyPr/>
          <a:lstStyle/>
          <a:p>
            <a:fld id="{EBA2C4ED-08FE-4C38-9A29-7AFEC3F984D8}" type="slidenum">
              <a:rPr lang="en-US" smtClean="0"/>
              <a:t>3</a:t>
            </a:fld>
            <a:endParaRPr lang="en-US" dirty="0"/>
          </a:p>
        </p:txBody>
      </p:sp>
    </p:spTree>
    <p:extLst>
      <p:ext uri="{BB962C8B-B14F-4D97-AF65-F5344CB8AC3E}">
        <p14:creationId xmlns:p14="http://schemas.microsoft.com/office/powerpoint/2010/main" val="87851970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Tx/>
              <a:buNone/>
            </a:pPr>
            <a:r>
              <a:rPr lang="en-US" sz="1200" b="0" u="none" kern="1200" dirty="0">
                <a:solidFill>
                  <a:schemeClr val="tx1"/>
                </a:solidFill>
                <a:effectLst/>
                <a:latin typeface="+mn-lt"/>
                <a:ea typeface="+mn-ea"/>
                <a:cs typeface="+mn-cs"/>
              </a:rPr>
              <a:t>Here is an overall summary of the individual changes:</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Tax brackets:  The number of tax brackets did not change.  For all income ranges (except noted) the new tax rate is the same or lower with the new law.  Note that for MFJ taxable income between $400k and $424,950, the old rate was 33% and the new rate is 35%.</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The standard deductions nearly doubled in amount.  For 2018, the amounts are $12,000 for single, $18,000 for head of household, and $24,000 for married couples.  </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Personal exemptions are suspended.  </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The child tax credit was increased to $2,000 (refundable up to $1,400) and there is also a new $500 credit for dependents that do not meet the child credit requirements, but are able to meet the dependency requirements.  The credit is phased out when modified AGI exceeds $400k (MJF) or $200k (all others).  The portion of the child tax credit that exceeds regular tax liability may be refundable (same calculation as prior law, except that the refundable portion cannot exceed $1,400 per qualifying child).  The $500 credit is nonrefundable.</a:t>
            </a:r>
          </a:p>
          <a:p>
            <a:pPr marL="171450" indent="-171450">
              <a:buFont typeface="Arial" panose="020B0604020202020204" pitchFamily="34" charset="0"/>
              <a:buChar char="•"/>
            </a:pPr>
            <a:r>
              <a:rPr lang="en-US" sz="1200" b="0" u="none" kern="1200" dirty="0">
                <a:solidFill>
                  <a:schemeClr val="tx1"/>
                </a:solidFill>
                <a:effectLst/>
                <a:latin typeface="+mn-lt"/>
                <a:ea typeface="+mn-ea"/>
                <a:cs typeface="+mn-cs"/>
              </a:rPr>
              <a:t>Individual AMT was retained.  However, the exemption amount and thresholds were increased:  AMT exemptions are $109,400 MFJ, $54,700 MFS, and $70,300 for single or HOH and phasedown of exemption is much higher ($1M for MFJ rather than $164,100 for prior law); these are to be adjusted for inflation.</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sz="1200" b="0" u="none" kern="1200" dirty="0">
                <a:solidFill>
                  <a:schemeClr val="tx1"/>
                </a:solidFill>
                <a:effectLst/>
                <a:latin typeface="+mn-lt"/>
                <a:ea typeface="+mn-ea"/>
                <a:cs typeface="+mn-cs"/>
              </a:rPr>
              <a:t>Income levels are indexed for inflation using a “chained CPI” instead of a CPI.</a:t>
            </a:r>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pPr>
                <a:defRPr/>
              </a:pPr>
              <a:t>4</a:t>
            </a:fld>
            <a:endParaRPr lang="en-US" dirty="0"/>
          </a:p>
        </p:txBody>
      </p:sp>
    </p:spTree>
    <p:extLst>
      <p:ext uri="{BB962C8B-B14F-4D97-AF65-F5344CB8AC3E}">
        <p14:creationId xmlns:p14="http://schemas.microsoft.com/office/powerpoint/2010/main" val="289780821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457200" rtl="0" eaLnBrk="1" fontAlgn="auto" latinLnBrk="0" hangingPunct="1">
              <a:lnSpc>
                <a:spcPct val="100000"/>
              </a:lnSpc>
              <a:spcBef>
                <a:spcPts val="0"/>
              </a:spcBef>
              <a:spcAft>
                <a:spcPts val="0"/>
              </a:spcAft>
              <a:buClrTx/>
              <a:buSzTx/>
              <a:buFontTx/>
              <a:buNone/>
              <a:tabLst/>
              <a:defRPr/>
            </a:pPr>
            <a:r>
              <a:rPr lang="en-US" dirty="0"/>
              <a:t>Capital gains rates also stay</a:t>
            </a:r>
            <a:r>
              <a:rPr lang="en-US" baseline="0" dirty="0"/>
              <a:t> the same,</a:t>
            </a:r>
            <a:r>
              <a:rPr lang="en-US" dirty="0"/>
              <a:t> with</a:t>
            </a:r>
            <a:r>
              <a:rPr lang="en-US" baseline="0" dirty="0"/>
              <a:t> the highest income taxpayers paying 20% on capital gains while also facing the net investment income tax of 3.8% on top of that. The breakpoints of the capital gain/qualified dividends no longer follow the tax brackets for regular income tax purposes. For 2018, breakpoints are as follows: </a:t>
            </a:r>
          </a:p>
          <a:p>
            <a:r>
              <a:rPr lang="en-US" sz="1200" b="1" i="0" u="none" strike="noStrike" kern="1200" baseline="0" dirty="0">
                <a:solidFill>
                  <a:schemeClr val="tx1"/>
                </a:solidFill>
                <a:latin typeface="+mn-lt"/>
                <a:ea typeface="+mn-ea"/>
                <a:cs typeface="+mn-cs"/>
              </a:rPr>
              <a:t>Single Taxable Income</a:t>
            </a:r>
          </a:p>
          <a:p>
            <a:r>
              <a:rPr lang="en-US" sz="1200" b="0" i="0" u="none" strike="noStrike" kern="1200" baseline="0" dirty="0">
                <a:solidFill>
                  <a:schemeClr val="tx1"/>
                </a:solidFill>
                <a:latin typeface="+mn-lt"/>
                <a:ea typeface="+mn-ea"/>
                <a:cs typeface="+mn-cs"/>
              </a:rPr>
              <a:t>$ 0 to 38,600 maximum rate = 0%</a:t>
            </a:r>
          </a:p>
          <a:p>
            <a:r>
              <a:rPr lang="en-US" sz="1200" b="0" i="0" u="none" strike="noStrike" kern="1200" baseline="0" dirty="0">
                <a:solidFill>
                  <a:schemeClr val="tx1"/>
                </a:solidFill>
                <a:latin typeface="+mn-lt"/>
                <a:ea typeface="+mn-ea"/>
                <a:cs typeface="+mn-cs"/>
              </a:rPr>
              <a:t>38,601 to 425,800 maximum rate = 15%</a:t>
            </a:r>
          </a:p>
          <a:p>
            <a:r>
              <a:rPr lang="en-US" sz="1200" b="0" i="0" u="none" strike="noStrike" kern="1200" baseline="0" dirty="0">
                <a:solidFill>
                  <a:schemeClr val="tx1"/>
                </a:solidFill>
                <a:latin typeface="+mn-lt"/>
                <a:ea typeface="+mn-ea"/>
                <a:cs typeface="+mn-cs"/>
              </a:rPr>
              <a:t>425,801 and over maximum rate = 20%</a:t>
            </a:r>
          </a:p>
          <a:p>
            <a:r>
              <a:rPr lang="en-US" sz="1200" b="1" i="0" u="none" strike="noStrike" kern="1200" baseline="0" dirty="0">
                <a:solidFill>
                  <a:schemeClr val="tx1"/>
                </a:solidFill>
                <a:latin typeface="+mn-lt"/>
                <a:ea typeface="+mn-ea"/>
                <a:cs typeface="+mn-cs"/>
              </a:rPr>
              <a:t>MFJ or QW Taxable Income</a:t>
            </a:r>
          </a:p>
          <a:p>
            <a:r>
              <a:rPr lang="en-US" sz="1200" b="0" i="0" u="none" strike="noStrike" kern="1200" baseline="0" dirty="0">
                <a:solidFill>
                  <a:schemeClr val="tx1"/>
                </a:solidFill>
                <a:latin typeface="+mn-lt"/>
                <a:ea typeface="+mn-ea"/>
                <a:cs typeface="+mn-cs"/>
              </a:rPr>
              <a:t>$ 0 to 77,200 maximum rate = 0%</a:t>
            </a:r>
          </a:p>
          <a:p>
            <a:r>
              <a:rPr lang="en-US" sz="1200" b="0" i="0" u="none" strike="noStrike" kern="1200" baseline="0" dirty="0">
                <a:solidFill>
                  <a:schemeClr val="tx1"/>
                </a:solidFill>
                <a:latin typeface="+mn-lt"/>
                <a:ea typeface="+mn-ea"/>
                <a:cs typeface="+mn-cs"/>
              </a:rPr>
              <a:t>77,201 to 479,000 maximum rate = 15%</a:t>
            </a:r>
          </a:p>
          <a:p>
            <a:r>
              <a:rPr lang="en-US" sz="1200" b="0" i="0" u="none" strike="noStrike" kern="1200" baseline="0" dirty="0">
                <a:solidFill>
                  <a:schemeClr val="tx1"/>
                </a:solidFill>
                <a:latin typeface="+mn-lt"/>
                <a:ea typeface="+mn-ea"/>
                <a:cs typeface="+mn-cs"/>
              </a:rPr>
              <a:t>479,001 and over maximum rate = 20%</a:t>
            </a:r>
          </a:p>
          <a:p>
            <a:r>
              <a:rPr lang="en-US" sz="1200" b="1" i="0" u="none" strike="noStrike" kern="1200" baseline="0" dirty="0">
                <a:solidFill>
                  <a:schemeClr val="tx1"/>
                </a:solidFill>
                <a:latin typeface="+mn-lt"/>
                <a:ea typeface="+mn-ea"/>
                <a:cs typeface="+mn-cs"/>
              </a:rPr>
              <a:t>MFS Taxable Income</a:t>
            </a:r>
          </a:p>
          <a:p>
            <a:r>
              <a:rPr lang="en-US" sz="1200" b="0" i="0" u="none" strike="noStrike" kern="1200" baseline="0" dirty="0">
                <a:solidFill>
                  <a:schemeClr val="tx1"/>
                </a:solidFill>
                <a:latin typeface="+mn-lt"/>
                <a:ea typeface="+mn-ea"/>
                <a:cs typeface="+mn-cs"/>
              </a:rPr>
              <a:t>$ 0 to 38,600 maximum rate = 0%</a:t>
            </a:r>
          </a:p>
          <a:p>
            <a:r>
              <a:rPr lang="en-US" sz="1200" b="0" i="0" u="none" strike="noStrike" kern="1200" baseline="0" dirty="0">
                <a:solidFill>
                  <a:schemeClr val="tx1"/>
                </a:solidFill>
                <a:latin typeface="+mn-lt"/>
                <a:ea typeface="+mn-ea"/>
                <a:cs typeface="+mn-cs"/>
              </a:rPr>
              <a:t>38,601 to 239,500 maximum rate = 15%</a:t>
            </a:r>
          </a:p>
          <a:p>
            <a:r>
              <a:rPr lang="en-US" sz="1200" b="0" i="0" u="none" strike="noStrike" kern="1200" baseline="0" dirty="0">
                <a:solidFill>
                  <a:schemeClr val="tx1"/>
                </a:solidFill>
                <a:latin typeface="+mn-lt"/>
                <a:ea typeface="+mn-ea"/>
                <a:cs typeface="+mn-cs"/>
              </a:rPr>
              <a:t>239,501 and over maximum rate = 20%</a:t>
            </a:r>
          </a:p>
          <a:p>
            <a:r>
              <a:rPr lang="en-US" sz="1200" b="1" i="0" u="none" strike="noStrike" kern="1200" baseline="0" dirty="0">
                <a:solidFill>
                  <a:schemeClr val="tx1"/>
                </a:solidFill>
                <a:latin typeface="+mn-lt"/>
                <a:ea typeface="+mn-ea"/>
                <a:cs typeface="+mn-cs"/>
              </a:rPr>
              <a:t>HOH Taxable Income</a:t>
            </a:r>
          </a:p>
          <a:p>
            <a:r>
              <a:rPr lang="en-US" sz="1200" b="0" i="0" u="none" strike="noStrike" kern="1200" baseline="0" dirty="0">
                <a:solidFill>
                  <a:schemeClr val="tx1"/>
                </a:solidFill>
                <a:latin typeface="+mn-lt"/>
                <a:ea typeface="+mn-ea"/>
                <a:cs typeface="+mn-cs"/>
              </a:rPr>
              <a:t>$ 0 to 51,700 maximum rate = 0%</a:t>
            </a:r>
          </a:p>
          <a:p>
            <a:r>
              <a:rPr lang="en-US" sz="1200" b="0" i="0" u="none" strike="noStrike" kern="1200" baseline="0" dirty="0">
                <a:solidFill>
                  <a:schemeClr val="tx1"/>
                </a:solidFill>
                <a:latin typeface="+mn-lt"/>
                <a:ea typeface="+mn-ea"/>
                <a:cs typeface="+mn-cs"/>
              </a:rPr>
              <a:t>51,701 to 452,400 maximum rate = 15%</a:t>
            </a:r>
          </a:p>
          <a:p>
            <a:r>
              <a:rPr lang="en-US" sz="1200" b="0" i="0" u="none" strike="noStrike" kern="1200" baseline="0" dirty="0">
                <a:solidFill>
                  <a:schemeClr val="tx1"/>
                </a:solidFill>
                <a:latin typeface="+mn-lt"/>
                <a:ea typeface="+mn-ea"/>
                <a:cs typeface="+mn-cs"/>
              </a:rPr>
              <a:t>452,401 and over maximum rate = 20%</a:t>
            </a:r>
          </a:p>
          <a:p>
            <a:r>
              <a:rPr lang="en-US" sz="1200" b="0" i="0" u="none" strike="noStrike" kern="1200" baseline="0" dirty="0">
                <a:solidFill>
                  <a:schemeClr val="tx1"/>
                </a:solidFill>
                <a:latin typeface="+mn-lt"/>
                <a:ea typeface="+mn-ea"/>
                <a:cs typeface="+mn-cs"/>
              </a:rPr>
              <a:t>Breakpoints for 25% maximum rate for unrecaptured section 1250 gain follows prior law</a:t>
            </a:r>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5</a:t>
            </a:fld>
            <a:endParaRPr lang="en-US" dirty="0"/>
          </a:p>
        </p:txBody>
      </p:sp>
    </p:spTree>
    <p:extLst>
      <p:ext uri="{BB962C8B-B14F-4D97-AF65-F5344CB8AC3E}">
        <p14:creationId xmlns:p14="http://schemas.microsoft.com/office/powerpoint/2010/main" val="419751376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b="0" baseline="0" dirty="0"/>
              <a:t>There are several changes to itemized deductions.</a:t>
            </a:r>
          </a:p>
          <a:p>
            <a:pPr marL="171450" indent="-171450">
              <a:buFont typeface="Arial" panose="020B0604020202020204" pitchFamily="34" charset="0"/>
              <a:buChar char="•"/>
            </a:pPr>
            <a:r>
              <a:rPr lang="en-US" b="0" baseline="0" dirty="0"/>
              <a:t>First of all, the Pease limitation (the overall limit on high income taxpayers’ itemized deductions) has been repealed.</a:t>
            </a:r>
          </a:p>
          <a:p>
            <a:pPr marL="171450" indent="-171450">
              <a:buFont typeface="Arial" panose="020B0604020202020204" pitchFamily="34" charset="0"/>
              <a:buChar char="•"/>
            </a:pPr>
            <a:r>
              <a:rPr lang="en-US" b="0" baseline="0" dirty="0"/>
              <a:t>And here is one of the changes that affects the current 2017 return- the medical deduction threshold will be 7.5% for 2017 and 2018 before it returns to 10% in 2019.</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The home mortgage interest deduction was modified to reduce the limit on acquisition indebtedness to $750k (from the prior $1M limit).  A taxpayer who entered into a binding contract before 12/15/17 and closes on the property before 4/1/18 is considered to have incurred the debt prior to 12/15 and is therefore subject to the $1M limit.  Also note that for refinancing, if amount is equal or less than grandfathered debt, the $1M limit is still in place. </a:t>
            </a:r>
          </a:p>
          <a:p>
            <a:pPr marL="171450" marR="0" lvl="0" indent="-171450" algn="l" defTabSz="457200" rtl="0" eaLnBrk="1" fontAlgn="auto" latinLnBrk="0" hangingPunct="1">
              <a:lnSpc>
                <a:spcPct val="100000"/>
              </a:lnSpc>
              <a:spcBef>
                <a:spcPts val="0"/>
              </a:spcBef>
              <a:spcAft>
                <a:spcPts val="0"/>
              </a:spcAft>
              <a:buClrTx/>
              <a:buSzTx/>
              <a:buFont typeface="Arial" panose="020B0604020202020204" pitchFamily="34" charset="0"/>
              <a:buChar char="•"/>
              <a:tabLst/>
              <a:defRPr/>
            </a:pPr>
            <a:r>
              <a:rPr lang="en-US" b="0" baseline="0" dirty="0"/>
              <a:t>Home equity debt is not grandfathered however, and the interest is no longer deductible.  </a:t>
            </a:r>
          </a:p>
          <a:p>
            <a:pPr marL="171450" indent="-171450">
              <a:buFont typeface="Arial" panose="020B0604020202020204" pitchFamily="34" charset="0"/>
              <a:buChar char="•"/>
            </a:pPr>
            <a:r>
              <a:rPr lang="en-US" b="0" baseline="0" dirty="0"/>
              <a:t>State and local tax (including income tax, real estate tax, and property tax) is now limited to $10k (5k if MFS).</a:t>
            </a:r>
          </a:p>
          <a:p>
            <a:pPr marL="171450" indent="-171450">
              <a:buFont typeface="Arial" panose="020B0604020202020204" pitchFamily="34" charset="0"/>
              <a:buChar char="•"/>
            </a:pPr>
            <a:r>
              <a:rPr lang="en-US" b="0" baseline="0" dirty="0"/>
              <a:t>Also, miscellaneous itemized deductions subject to the 2% AGI threshold are no longer deductible.</a:t>
            </a:r>
          </a:p>
          <a:p>
            <a:pPr marL="171450" indent="-171450">
              <a:buFont typeface="Arial" panose="020B0604020202020204" pitchFamily="34" charset="0"/>
              <a:buChar char="•"/>
            </a:pPr>
            <a:r>
              <a:rPr lang="en-US" b="0" baseline="0" dirty="0"/>
              <a:t>There was no change to investment interest expense.</a:t>
            </a:r>
          </a:p>
          <a:p>
            <a:endParaRPr lang="en-US" b="0" baseline="0" dirty="0"/>
          </a:p>
          <a:p>
            <a:endParaRPr lang="en-US" b="0" baseline="0" dirty="0"/>
          </a:p>
          <a:p>
            <a:endParaRPr lang="en-US" dirty="0"/>
          </a:p>
        </p:txBody>
      </p:sp>
      <p:sp>
        <p:nvSpPr>
          <p:cNvPr id="4" name="Slide Number Placeholder 3"/>
          <p:cNvSpPr>
            <a:spLocks noGrp="1"/>
          </p:cNvSpPr>
          <p:nvPr>
            <p:ph type="sldNum" sz="quarter" idx="10"/>
          </p:nvPr>
        </p:nvSpPr>
        <p:spPr/>
        <p:txBody>
          <a:bodyPr/>
          <a:lstStyle/>
          <a:p>
            <a:pPr>
              <a:defRPr/>
            </a:pPr>
            <a:fld id="{9DD1320B-444D-4787-B6EE-54C0A328FCD6}" type="slidenum">
              <a:rPr lang="en-US" smtClean="0">
                <a:solidFill>
                  <a:prstClr val="black"/>
                </a:solidFill>
              </a:rPr>
              <a:pPr>
                <a:defRPr/>
              </a:pPr>
              <a:t>6</a:t>
            </a:fld>
            <a:endParaRPr lang="en-US" dirty="0">
              <a:solidFill>
                <a:prstClr val="black"/>
              </a:solidFill>
            </a:endParaRPr>
          </a:p>
        </p:txBody>
      </p:sp>
    </p:spTree>
    <p:extLst>
      <p:ext uri="{BB962C8B-B14F-4D97-AF65-F5344CB8AC3E}">
        <p14:creationId xmlns:p14="http://schemas.microsoft.com/office/powerpoint/2010/main" val="2990176926"/>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Here are some examples of miscellaneous deductions which will not longer be deductible.  </a:t>
            </a:r>
          </a:p>
          <a:p>
            <a:endParaRPr lang="en-US" dirty="0"/>
          </a:p>
          <a:p>
            <a:r>
              <a:rPr lang="en-US" dirty="0"/>
              <a:t>Miscellaneous deductions that are not subject to the 2% AGI limitation include casualty losses (this deduction was also changed however-see future slide), gambling losses up to the amount of winnings, losses from other activities from K-1, repayments of more than $3,000 under a claim of right).</a:t>
            </a:r>
          </a:p>
        </p:txBody>
      </p:sp>
      <p:sp>
        <p:nvSpPr>
          <p:cNvPr id="4" name="Slide Number Placeholder 3"/>
          <p:cNvSpPr>
            <a:spLocks noGrp="1"/>
          </p:cNvSpPr>
          <p:nvPr>
            <p:ph type="sldNum" sz="quarter" idx="10"/>
          </p:nvPr>
        </p:nvSpPr>
        <p:spPr/>
        <p:txBody>
          <a:bodyPr/>
          <a:lstStyle/>
          <a:p>
            <a:fld id="{A3F9647A-3E31-3A41-A4E9-ABE8D6F99CD0}" type="slidenum">
              <a:rPr lang="en-US" smtClean="0"/>
              <a:t>7</a:t>
            </a:fld>
            <a:endParaRPr lang="en-US" dirty="0"/>
          </a:p>
        </p:txBody>
      </p:sp>
    </p:spTree>
    <p:extLst>
      <p:ext uri="{BB962C8B-B14F-4D97-AF65-F5344CB8AC3E}">
        <p14:creationId xmlns:p14="http://schemas.microsoft.com/office/powerpoint/2010/main" val="3625925451"/>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indent="0">
              <a:buFont typeface="Arial" panose="020B0604020202020204" pitchFamily="34" charset="0"/>
              <a:buNone/>
            </a:pPr>
            <a:r>
              <a:rPr lang="en-US" dirty="0"/>
              <a:t>Legislation at the end of 2015 extended some items only through 2016. These are the provisions that are not in effect at this time for 2017.  Legislation is still possible to address these items retroactively for 2017, but at this time, they are not available.</a:t>
            </a:r>
          </a:p>
          <a:p>
            <a:pPr marL="171450" indent="-171450">
              <a:buFont typeface="Arial" panose="020B0604020202020204" pitchFamily="34" charset="0"/>
              <a:buChar char="•"/>
            </a:pPr>
            <a:r>
              <a:rPr lang="en-US" dirty="0"/>
              <a:t>Exclusion of discharge of qualified principal residence indebtedness</a:t>
            </a:r>
          </a:p>
          <a:p>
            <a:pPr marL="171450" indent="-171450">
              <a:buFont typeface="Arial" panose="020B0604020202020204" pitchFamily="34" charset="0"/>
              <a:buChar char="•"/>
            </a:pPr>
            <a:r>
              <a:rPr lang="en-US" dirty="0"/>
              <a:t>Ability to deduct mortgage insurance premiums as mortgage interest </a:t>
            </a:r>
          </a:p>
          <a:p>
            <a:pPr marL="171450" indent="-171450">
              <a:buFont typeface="Arial" panose="020B0604020202020204" pitchFamily="34" charset="0"/>
              <a:buChar char="•"/>
            </a:pPr>
            <a:r>
              <a:rPr lang="en-US" dirty="0"/>
              <a:t>Tuition &amp; fees deduction covers up to $4,000 of qualified expenses for tuition/fees. It’s important to note that it only applies to amounts that must be paid as a condition of enrollment.  This deduction phases out for single filers with $80k AGI and joint filers with $160k AGI.</a:t>
            </a:r>
          </a:p>
          <a:p>
            <a:pPr marL="171450" indent="-171450">
              <a:buFont typeface="Arial" panose="020B0604020202020204" pitchFamily="34" charset="0"/>
              <a:buChar char="•"/>
            </a:pPr>
            <a:r>
              <a:rPr lang="en-US" dirty="0"/>
              <a:t>Energy credit for 10% of purchase price of nonbusiness energy property</a:t>
            </a:r>
          </a:p>
          <a:p>
            <a:endParaRPr lang="en-US" dirty="0"/>
          </a:p>
          <a:p>
            <a:endParaRPr lang="en-US" dirty="0"/>
          </a:p>
        </p:txBody>
      </p:sp>
      <p:sp>
        <p:nvSpPr>
          <p:cNvPr id="4" name="Slide Number Placeholder 3"/>
          <p:cNvSpPr>
            <a:spLocks noGrp="1"/>
          </p:cNvSpPr>
          <p:nvPr>
            <p:ph type="sldNum" sz="quarter" idx="10"/>
          </p:nvPr>
        </p:nvSpPr>
        <p:spPr/>
        <p:txBody>
          <a:bodyPr/>
          <a:lstStyle/>
          <a:p>
            <a:fld id="{EBA2C4ED-08FE-4C38-9A29-7AFEC3F984D8}" type="slidenum">
              <a:rPr lang="en-US" smtClean="0"/>
              <a:t>8</a:t>
            </a:fld>
            <a:endParaRPr lang="en-US" dirty="0"/>
          </a:p>
        </p:txBody>
      </p:sp>
    </p:spTree>
    <p:extLst>
      <p:ext uri="{BB962C8B-B14F-4D97-AF65-F5344CB8AC3E}">
        <p14:creationId xmlns:p14="http://schemas.microsoft.com/office/powerpoint/2010/main" val="240854577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This new provision provides a 20% deduction on qualified business income.  This deduction is taken on the individuals’ tax return from taxable income (not an above the line deduction, therefore does not decrease SE tax) and can result from the flow through of income from a sole proprietor, SMLLC, partnership, or S Corporation.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 calculation is very complex and can be limited based on taxable income as well as the type of trade/business income that is applicable.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A limitation based on W-2 wages and capital is phased in when the </a:t>
            </a:r>
            <a:r>
              <a:rPr lang="en-US" sz="1200" b="1" i="0" u="none" strike="noStrike" kern="1200" baseline="0" dirty="0">
                <a:solidFill>
                  <a:schemeClr val="tx1"/>
                </a:solidFill>
                <a:latin typeface="+mn-lt"/>
                <a:ea typeface="+mn-ea"/>
                <a:cs typeface="+mn-cs"/>
              </a:rPr>
              <a:t>taxpayer’s taxable income exceeds a $157,500 ($315,000 MFJ) threshold amount. </a:t>
            </a:r>
            <a:r>
              <a:rPr lang="en-US" sz="1200" b="0" i="0" u="none" strike="noStrike" kern="1200" baseline="0" dirty="0">
                <a:solidFill>
                  <a:schemeClr val="tx1"/>
                </a:solidFill>
                <a:latin typeface="+mn-lt"/>
                <a:ea typeface="+mn-ea"/>
                <a:cs typeface="+mn-cs"/>
              </a:rPr>
              <a:t>A disallowance of the deduction with respect to specified service trades or businesses is </a:t>
            </a:r>
            <a:r>
              <a:rPr lang="en-US" sz="1200" b="1" i="0" u="none" strike="noStrike" kern="1200" baseline="0" dirty="0">
                <a:solidFill>
                  <a:schemeClr val="tx1"/>
                </a:solidFill>
                <a:latin typeface="+mn-lt"/>
                <a:ea typeface="+mn-ea"/>
                <a:cs typeface="+mn-cs"/>
              </a:rPr>
              <a:t>also phased in </a:t>
            </a:r>
            <a:r>
              <a:rPr lang="en-US" sz="1200" b="0" i="0" u="none" strike="noStrike" kern="1200" baseline="0" dirty="0">
                <a:solidFill>
                  <a:schemeClr val="tx1"/>
                </a:solidFill>
                <a:latin typeface="+mn-lt"/>
                <a:ea typeface="+mn-ea"/>
                <a:cs typeface="+mn-cs"/>
              </a:rPr>
              <a:t>when taxable income exceeds the threshold amount. </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These limitations are phased-in if taxable income exceeds the threshold amount but is </a:t>
            </a:r>
            <a:r>
              <a:rPr lang="en-US" sz="1200" b="1" i="0" u="none" strike="noStrike" kern="1200" baseline="0" dirty="0">
                <a:solidFill>
                  <a:schemeClr val="tx1"/>
                </a:solidFill>
                <a:latin typeface="+mn-lt"/>
                <a:ea typeface="+mn-ea"/>
                <a:cs typeface="+mn-cs"/>
              </a:rPr>
              <a:t>below $207,500 ($415,000 MFJ) </a:t>
            </a:r>
            <a:r>
              <a:rPr lang="en-US" sz="1200" b="0" i="0" u="none" strike="noStrike" kern="1200" baseline="0" dirty="0">
                <a:solidFill>
                  <a:schemeClr val="tx1"/>
                </a:solidFill>
                <a:latin typeface="+mn-lt"/>
                <a:ea typeface="+mn-ea"/>
                <a:cs typeface="+mn-cs"/>
              </a:rPr>
              <a:t>(the phase-in range).</a:t>
            </a:r>
          </a:p>
          <a:p>
            <a:pPr marL="171450" indent="-171450">
              <a:buFont typeface="Arial" panose="020B0604020202020204" pitchFamily="34" charset="0"/>
              <a:buChar char="•"/>
            </a:pPr>
            <a:r>
              <a:rPr lang="en-US" sz="1200" b="0" i="0" u="none" strike="noStrike" kern="1200" baseline="0" dirty="0">
                <a:solidFill>
                  <a:schemeClr val="tx1"/>
                </a:solidFill>
                <a:latin typeface="+mn-lt"/>
                <a:ea typeface="+mn-ea"/>
                <a:cs typeface="+mn-cs"/>
              </a:rPr>
              <a:t>There are a great deal of questions on how this deduction will be applied and more guidance is needed.</a:t>
            </a:r>
          </a:p>
        </p:txBody>
      </p:sp>
      <p:sp>
        <p:nvSpPr>
          <p:cNvPr id="4" name="Slide Number Placeholder 3"/>
          <p:cNvSpPr>
            <a:spLocks noGrp="1"/>
          </p:cNvSpPr>
          <p:nvPr>
            <p:ph type="sldNum" sz="quarter" idx="10"/>
          </p:nvPr>
        </p:nvSpPr>
        <p:spPr/>
        <p:txBody>
          <a:bodyPr/>
          <a:lstStyle/>
          <a:p>
            <a:fld id="{A3F9647A-3E31-3A41-A4E9-ABE8D6F99CD0}" type="slidenum">
              <a:rPr lang="en-US" smtClean="0"/>
              <a:t>9</a:t>
            </a:fld>
            <a:endParaRPr lang="en-US" dirty="0"/>
          </a:p>
        </p:txBody>
      </p:sp>
    </p:spTree>
    <p:extLst>
      <p:ext uri="{BB962C8B-B14F-4D97-AF65-F5344CB8AC3E}">
        <p14:creationId xmlns:p14="http://schemas.microsoft.com/office/powerpoint/2010/main" val="2224853351"/>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5.jpeg"/><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p:nvPr>
        </p:nvSpPr>
        <p:spPr>
          <a:xfrm>
            <a:off x="458529" y="1200151"/>
            <a:ext cx="3651250"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4" name="Straight Connector 13"/>
          <p:cNvCxnSpPr/>
          <p:nvPr userDrawn="1"/>
        </p:nvCxnSpPr>
        <p:spPr>
          <a:xfrm>
            <a:off x="457200" y="4777947"/>
            <a:ext cx="3657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8" name="Picture 7"/>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4582410" y="0"/>
            <a:ext cx="4561590" cy="5143500"/>
          </a:xfrm>
          <a:prstGeom prst="rect">
            <a:avLst/>
          </a:prstGeom>
        </p:spPr>
      </p:pic>
    </p:spTree>
    <p:extLst>
      <p:ext uri="{BB962C8B-B14F-4D97-AF65-F5344CB8AC3E}">
        <p14:creationId xmlns:p14="http://schemas.microsoft.com/office/powerpoint/2010/main" val="2031022562"/>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userDrawn="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Tree>
    <p:extLst>
      <p:ext uri="{BB962C8B-B14F-4D97-AF65-F5344CB8AC3E}">
        <p14:creationId xmlns:p14="http://schemas.microsoft.com/office/powerpoint/2010/main" val="3495514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userDrawn="1">
  <p:cSld name="10_Title Slide">
    <p:bg>
      <p:bgPr>
        <a:blipFill dpi="0" rotWithShape="0">
          <a:blip r:embed="rId2" cstate="email">
            <a:extLst>
              <a:ext uri="{28A0092B-C50C-407E-A947-70E740481C1C}">
                <a14:useLocalDpi xmlns:a14="http://schemas.microsoft.com/office/drawing/2010/main"/>
              </a:ext>
            </a:extLst>
          </a:blip>
          <a:srcRect/>
          <a:stretch>
            <a:fillRect/>
          </a:stretch>
        </a:blipFill>
        <a:effectLst/>
      </p:bgPr>
    </p:bg>
    <p:spTree>
      <p:nvGrpSpPr>
        <p:cNvPr id="1" name=""/>
        <p:cNvGrpSpPr/>
        <p:nvPr/>
      </p:nvGrpSpPr>
      <p:grpSpPr>
        <a:xfrm>
          <a:off x="0" y="0"/>
          <a:ext cx="0" cy="0"/>
          <a:chOff x="0" y="0"/>
          <a:chExt cx="0" cy="0"/>
        </a:xfrm>
      </p:grpSpPr>
      <p:pic>
        <p:nvPicPr>
          <p:cNvPr id="3" name="Picture 2" descr="CPA Web-right_ALL blk.png"/>
          <p:cNvPicPr>
            <a:picLocks noChangeAspect="1"/>
          </p:cNvPicPr>
          <p:nvPr userDrawn="1"/>
        </p:nvPicPr>
        <p:blipFill>
          <a:blip r:embed="rId3" cstate="email">
            <a:extLst>
              <a:ext uri="{28A0092B-C50C-407E-A947-70E740481C1C}">
                <a14:useLocalDpi xmlns:a14="http://schemas.microsoft.com/office/drawing/2010/main"/>
              </a:ext>
            </a:extLst>
          </a:blip>
          <a:srcRect/>
          <a:stretch>
            <a:fillRect/>
          </a:stretch>
        </p:blipFill>
        <p:spPr bwMode="auto">
          <a:xfrm>
            <a:off x="492126" y="4606529"/>
            <a:ext cx="1622425" cy="179784"/>
          </a:xfrm>
          <a:prstGeom prst="rect">
            <a:avLst/>
          </a:prstGeom>
          <a:noFill/>
          <a:ln w="9525">
            <a:noFill/>
            <a:miter lim="800000"/>
            <a:headEnd/>
            <a:tailEnd/>
          </a:ln>
        </p:spPr>
      </p:pic>
      <p:sp>
        <p:nvSpPr>
          <p:cNvPr id="5" name="Picture Placeholder 4"/>
          <p:cNvSpPr>
            <a:spLocks noGrp="1"/>
          </p:cNvSpPr>
          <p:nvPr>
            <p:ph type="pic" sz="quarter" idx="10"/>
          </p:nvPr>
        </p:nvSpPr>
        <p:spPr>
          <a:xfrm>
            <a:off x="314326" y="228600"/>
            <a:ext cx="8512175" cy="2340769"/>
          </a:xfrm>
          <a:prstGeom prst="rect">
            <a:avLst/>
          </a:prstGeom>
        </p:spPr>
        <p:txBody>
          <a:bodyPr vert="horz"/>
          <a:lstStyle/>
          <a:p>
            <a:pPr lvl="0"/>
            <a:endParaRPr lang="en-US" noProof="0" dirty="0"/>
          </a:p>
        </p:txBody>
      </p:sp>
    </p:spTree>
    <p:extLst>
      <p:ext uri="{BB962C8B-B14F-4D97-AF65-F5344CB8AC3E}">
        <p14:creationId xmlns:p14="http://schemas.microsoft.com/office/powerpoint/2010/main" val="1608142669"/>
      </p:ext>
    </p:extLst>
  </p:cSld>
  <p:clrMapOvr>
    <a:masterClrMapping/>
  </p:clrMapOvr>
  <p:transition spd="med">
    <p:fade/>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4793093" cy="438912"/>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3" name="Content Placeholder 2"/>
          <p:cNvSpPr>
            <a:spLocks noGrp="1"/>
          </p:cNvSpPr>
          <p:nvPr>
            <p:ph idx="1" hasCustomPrompt="1"/>
          </p:nvPr>
        </p:nvSpPr>
        <p:spPr>
          <a:xfrm>
            <a:off x="458529" y="1200151"/>
            <a:ext cx="4794422" cy="3394472"/>
          </a:xfrm>
        </p:spPr>
        <p:txBody>
          <a:bodyPr lIns="0" tIns="0" rIns="0">
            <a:noAutofit/>
          </a:bodyPr>
          <a:lstStyle>
            <a:lvl1pPr marL="0" indent="-192024" algn="l" defTabSz="457200" rtl="0" eaLnBrk="1" latinLnBrk="0" hangingPunct="1">
              <a:lnSpc>
                <a:spcPct val="100000"/>
              </a:lnSpc>
              <a:spcBef>
                <a:spcPts val="0"/>
              </a:spcBef>
              <a:spcAft>
                <a:spcPts val="900"/>
              </a:spcAft>
              <a:buClr>
                <a:srgbClr val="22659F"/>
              </a:buClr>
              <a:buFont typeface="Arial"/>
              <a:buNone/>
              <a:defRPr lang="en-US" sz="1600" kern="1200" dirty="0" smtClean="0">
                <a:solidFill>
                  <a:schemeClr val="bg2"/>
                </a:solidFill>
                <a:latin typeface="+mn-lt"/>
                <a:ea typeface="+mn-ea"/>
                <a:cs typeface="+mn-cs"/>
              </a:defRPr>
            </a:lvl1pPr>
            <a:lvl2pPr marL="192024"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2pPr>
            <a:lvl3pPr marL="4114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3pPr>
            <a:lvl4pPr marL="640080" indent="-192024" algn="l" defTabSz="457200" rtl="0" eaLnBrk="1" latinLnBrk="0" hangingPunct="1">
              <a:lnSpc>
                <a:spcPct val="100000"/>
              </a:lnSpc>
              <a:spcBef>
                <a:spcPts val="0"/>
              </a:spcBef>
              <a:spcAft>
                <a:spcPts val="900"/>
              </a:spcAft>
              <a:buClr>
                <a:srgbClr val="22659F"/>
              </a:buClr>
              <a:buFont typeface="Arial"/>
              <a:buChar char="•"/>
              <a:defRPr lang="en-US" sz="1600" kern="1200" dirty="0" smtClean="0">
                <a:solidFill>
                  <a:schemeClr val="bg2"/>
                </a:solidFill>
                <a:latin typeface="+mn-lt"/>
                <a:ea typeface="+mn-ea"/>
                <a:cs typeface="+mn-cs"/>
              </a:defRPr>
            </a:lvl4pPr>
            <a:lvl5pPr marL="822960" indent="-192024" algn="l" defTabSz="457200" rtl="0" eaLnBrk="1" latinLnBrk="0" hangingPunct="1">
              <a:lnSpc>
                <a:spcPct val="100000"/>
              </a:lnSpc>
              <a:spcBef>
                <a:spcPts val="0"/>
              </a:spcBef>
              <a:spcAft>
                <a:spcPts val="9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8" name="Straight Connector 7"/>
          <p:cNvCxnSpPr/>
          <p:nvPr userDrawn="1"/>
        </p:nvCxnSpPr>
        <p:spPr>
          <a:xfrm>
            <a:off x="457200" y="4777947"/>
            <a:ext cx="4802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1"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12" name="Picture 11"/>
          <p:cNvPicPr>
            <a:picLocks noChangeAspect="1"/>
          </p:cNvPicPr>
          <p:nvPr userDrawn="1"/>
        </p:nvPicPr>
        <p:blipFill>
          <a:blip r:embed="rId2" cstate="screen">
            <a:extLst>
              <a:ext uri="{28A0092B-C50C-407E-A947-70E740481C1C}">
                <a14:useLocalDpi xmlns:a14="http://schemas.microsoft.com/office/drawing/2010/main"/>
              </a:ext>
            </a:extLst>
          </a:blip>
          <a:stretch>
            <a:fillRect/>
          </a:stretch>
        </p:blipFill>
        <p:spPr>
          <a:xfrm>
            <a:off x="6108761" y="0"/>
            <a:ext cx="3042248" cy="5143500"/>
          </a:xfrm>
          <a:prstGeom prst="rect">
            <a:avLst/>
          </a:prstGeom>
        </p:spPr>
      </p:pic>
    </p:spTree>
    <p:extLst>
      <p:ext uri="{BB962C8B-B14F-4D97-AF65-F5344CB8AC3E}">
        <p14:creationId xmlns:p14="http://schemas.microsoft.com/office/powerpoint/2010/main" val="2927245707"/>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607943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608076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607943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4"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pic>
        <p:nvPicPr>
          <p:cNvPr id="9" name="Picture 8"/>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6863426" y="0"/>
            <a:ext cx="2280573" cy="5143500"/>
          </a:xfrm>
          <a:prstGeom prst="rect">
            <a:avLst/>
          </a:prstGeom>
        </p:spPr>
      </p:pic>
    </p:spTree>
    <p:extLst>
      <p:ext uri="{BB962C8B-B14F-4D97-AF65-F5344CB8AC3E}">
        <p14:creationId xmlns:p14="http://schemas.microsoft.com/office/powerpoint/2010/main" val="3698949868"/>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Divider">
    <p:bg>
      <p:bgPr>
        <a:solidFill>
          <a:schemeClr val="accent3"/>
        </a:solidFill>
        <a:effectLst/>
      </p:bgPr>
    </p:bg>
    <p:spTree>
      <p:nvGrpSpPr>
        <p:cNvPr id="1" name=""/>
        <p:cNvGrpSpPr/>
        <p:nvPr/>
      </p:nvGrpSpPr>
      <p:grpSpPr>
        <a:xfrm>
          <a:off x="0" y="0"/>
          <a:ext cx="0" cy="0"/>
          <a:chOff x="0" y="0"/>
          <a:chExt cx="0" cy="0"/>
        </a:xfrm>
      </p:grpSpPr>
      <p:sp>
        <p:nvSpPr>
          <p:cNvPr id="2" name="Title 1"/>
          <p:cNvSpPr>
            <a:spLocks noGrp="1"/>
          </p:cNvSpPr>
          <p:nvPr>
            <p:ph type="title"/>
          </p:nvPr>
        </p:nvSpPr>
        <p:spPr>
          <a:xfrm>
            <a:off x="455613" y="1800235"/>
            <a:ext cx="6224690" cy="1536425"/>
          </a:xfrm>
        </p:spPr>
        <p:txBody>
          <a:bodyPr lIns="0" tIns="0" rIns="0" bIns="0" anchor="t">
            <a:noAutofit/>
          </a:bodyPr>
          <a:lstStyle>
            <a:lvl1pPr algn="l">
              <a:lnSpc>
                <a:spcPts val="3000"/>
              </a:lnSpc>
              <a:defRPr sz="2200">
                <a:solidFill>
                  <a:schemeClr val="bg1"/>
                </a:solidFill>
              </a:defRPr>
            </a:lvl1pPr>
          </a:lstStyle>
          <a:p>
            <a:r>
              <a:rPr lang="en-US" dirty="0"/>
              <a:t>Click to edit Master title style</a:t>
            </a:r>
          </a:p>
        </p:txBody>
      </p:sp>
      <p:sp>
        <p:nvSpPr>
          <p:cNvPr id="5" name="Text Placeholder 4"/>
          <p:cNvSpPr>
            <a:spLocks noGrp="1"/>
          </p:cNvSpPr>
          <p:nvPr>
            <p:ph type="body" sz="quarter" idx="10"/>
          </p:nvPr>
        </p:nvSpPr>
        <p:spPr>
          <a:xfrm>
            <a:off x="455613" y="3657600"/>
            <a:ext cx="6231040" cy="865185"/>
          </a:xfrm>
        </p:spPr>
        <p:txBody>
          <a:bodyPr lIns="0" tIns="0" rIns="0" bIns="0">
            <a:noAutofit/>
          </a:bodyPr>
          <a:lstStyle>
            <a:lvl1pPr marL="0" indent="0">
              <a:spcBef>
                <a:spcPts val="0"/>
              </a:spcBef>
              <a:buNone/>
              <a:defRPr sz="1200" b="1">
                <a:solidFill>
                  <a:schemeClr val="bg1"/>
                </a:solidFill>
              </a:defRPr>
            </a:lvl1pPr>
            <a:lvl2pPr marL="0" indent="0">
              <a:spcBef>
                <a:spcPts val="0"/>
              </a:spcBef>
              <a:buNone/>
              <a:defRPr sz="1200" b="0">
                <a:solidFill>
                  <a:schemeClr val="bg1"/>
                </a:solidFill>
              </a:defRPr>
            </a:lvl2pPr>
            <a:lvl3pPr marL="914400" indent="0">
              <a:buNone/>
              <a:defRPr sz="1200" b="1">
                <a:solidFill>
                  <a:schemeClr val="bg1"/>
                </a:solidFill>
              </a:defRPr>
            </a:lvl3pPr>
            <a:lvl4pPr marL="1371600" indent="0">
              <a:buNone/>
              <a:defRPr sz="1200" b="1">
                <a:solidFill>
                  <a:schemeClr val="bg1"/>
                </a:solidFill>
              </a:defRPr>
            </a:lvl4pPr>
            <a:lvl5pPr marL="1828800" indent="0">
              <a:buNone/>
              <a:defRPr sz="1200" b="1">
                <a:solidFill>
                  <a:schemeClr val="bg1"/>
                </a:solidFill>
              </a:defRPr>
            </a:lvl5pPr>
          </a:lstStyle>
          <a:p>
            <a:pPr lvl="0"/>
            <a:r>
              <a:rPr lang="en-US" dirty="0"/>
              <a:t>Click to edit Master text styles</a:t>
            </a:r>
          </a:p>
          <a:p>
            <a:pPr lvl="1"/>
            <a:r>
              <a:rPr lang="en-US" dirty="0"/>
              <a:t>Second level</a:t>
            </a:r>
          </a:p>
        </p:txBody>
      </p:sp>
    </p:spTree>
    <p:extLst>
      <p:ext uri="{BB962C8B-B14F-4D97-AF65-F5344CB8AC3E}">
        <p14:creationId xmlns:p14="http://schemas.microsoft.com/office/powerpoint/2010/main" val="2599773247"/>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4575289"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9" y="832885"/>
            <a:ext cx="4575289" cy="570466"/>
          </a:xfrm>
        </p:spPr>
        <p:txBody>
          <a:bodyPr lIns="0" tIns="0" rIns="0" bIns="0">
            <a:noAutofit/>
          </a:bodyPr>
          <a:lstStyle>
            <a:lvl1pPr marL="0" indent="0">
              <a:lnSpc>
                <a:spcPts val="2000"/>
              </a:lnSpc>
              <a:spcBef>
                <a:spcPts val="0"/>
              </a:spcBef>
              <a:spcAft>
                <a:spcPts val="1200"/>
              </a:spcAft>
              <a:buClr>
                <a:schemeClr val="tx2"/>
              </a:buClr>
              <a:buNone/>
              <a:defRPr sz="1400">
                <a:solidFill>
                  <a:schemeClr val="bg2"/>
                </a:solidFill>
              </a:defRPr>
            </a:lvl1pPr>
            <a:lvl2pPr marL="411480" indent="-192024">
              <a:lnSpc>
                <a:spcPts val="2000"/>
              </a:lnSpc>
              <a:spcBef>
                <a:spcPts val="0"/>
              </a:spcBef>
              <a:spcAft>
                <a:spcPts val="1200"/>
              </a:spcAft>
              <a:defRPr sz="1400">
                <a:solidFill>
                  <a:schemeClr val="bg2"/>
                </a:solidFill>
              </a:defRPr>
            </a:lvl2pPr>
            <a:lvl3pPr marL="640080" indent="-192024">
              <a:lnSpc>
                <a:spcPts val="2000"/>
              </a:lnSpc>
              <a:spcBef>
                <a:spcPts val="0"/>
              </a:spcBef>
              <a:spcAft>
                <a:spcPts val="1200"/>
              </a:spcAft>
              <a:defRPr sz="1400">
                <a:solidFill>
                  <a:schemeClr val="bg2"/>
                </a:solidFill>
              </a:defRPr>
            </a:lvl3pPr>
            <a:lvl4pPr marL="868680" indent="-192024">
              <a:lnSpc>
                <a:spcPts val="2000"/>
              </a:lnSpc>
              <a:spcBef>
                <a:spcPts val="0"/>
              </a:spcBef>
              <a:spcAft>
                <a:spcPts val="1200"/>
              </a:spcAft>
              <a:defRPr sz="1400">
                <a:solidFill>
                  <a:schemeClr val="bg2"/>
                </a:solidFill>
              </a:defRPr>
            </a:lvl4pPr>
            <a:lvl5pPr marL="1097280" indent="-192024">
              <a:lnSpc>
                <a:spcPts val="2000"/>
              </a:lnSpc>
              <a:spcBef>
                <a:spcPts val="0"/>
              </a:spcBef>
              <a:spcAft>
                <a:spcPts val="1200"/>
              </a:spcAft>
              <a:defRPr sz="1400">
                <a:solidFill>
                  <a:schemeClr val="bg2"/>
                </a:solidFill>
              </a:defRPr>
            </a:lvl5pPr>
          </a:lstStyle>
          <a:p>
            <a:pPr lvl="0"/>
            <a:r>
              <a:rPr lang="en-US" dirty="0"/>
              <a:t>Click to edit Master text styles</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4" name="Text Placeholder 3"/>
          <p:cNvSpPr>
            <a:spLocks noGrp="1"/>
          </p:cNvSpPr>
          <p:nvPr>
            <p:ph type="body" sz="quarter" idx="14"/>
          </p:nvPr>
        </p:nvSpPr>
        <p:spPr>
          <a:xfrm>
            <a:off x="458530" y="1598706"/>
            <a:ext cx="4575434" cy="2835182"/>
          </a:xfrm>
        </p:spPr>
        <p:txBody>
          <a:bodyPr lIns="0" tIns="0" rIns="0" bIns="0" numCol="2" spcCol="374904">
            <a:noAutofit/>
          </a:bodyPr>
          <a:lstStyle>
            <a:lvl1pPr marL="0" indent="0">
              <a:lnSpc>
                <a:spcPts val="1200"/>
              </a:lnSpc>
              <a:spcBef>
                <a:spcPts val="0"/>
              </a:spcBef>
              <a:spcAft>
                <a:spcPts val="900"/>
              </a:spcAft>
              <a:buNone/>
              <a:defRPr sz="900" b="1">
                <a:solidFill>
                  <a:srgbClr val="22659F"/>
                </a:solidFill>
              </a:defRPr>
            </a:lvl1pPr>
            <a:lvl2pPr marL="457200" indent="0">
              <a:lnSpc>
                <a:spcPts val="1200"/>
              </a:lnSpc>
              <a:spcBef>
                <a:spcPts val="0"/>
              </a:spcBef>
              <a:spcAft>
                <a:spcPts val="900"/>
              </a:spcAft>
              <a:buNone/>
              <a:defRPr sz="900"/>
            </a:lvl2pPr>
            <a:lvl3pPr marL="914400" indent="0">
              <a:lnSpc>
                <a:spcPts val="1200"/>
              </a:lnSpc>
              <a:spcBef>
                <a:spcPts val="0"/>
              </a:spcBef>
              <a:spcAft>
                <a:spcPts val="900"/>
              </a:spcAft>
              <a:buNone/>
              <a:defRPr sz="900"/>
            </a:lvl3pPr>
            <a:lvl4pPr marL="1371600" indent="0">
              <a:lnSpc>
                <a:spcPts val="1200"/>
              </a:lnSpc>
              <a:spcBef>
                <a:spcPts val="0"/>
              </a:spcBef>
              <a:spcAft>
                <a:spcPts val="900"/>
              </a:spcAft>
              <a:buNone/>
              <a:defRPr sz="900"/>
            </a:lvl4pPr>
            <a:lvl5pPr marL="1828800" indent="0">
              <a:lnSpc>
                <a:spcPts val="1200"/>
              </a:lnSpc>
              <a:spcBef>
                <a:spcPts val="0"/>
              </a:spcBef>
              <a:spcAft>
                <a:spcPts val="900"/>
              </a:spcAft>
              <a:buNone/>
              <a:defRPr sz="900"/>
            </a:lvl5pPr>
          </a:lstStyle>
          <a:p>
            <a:pPr lvl="0"/>
            <a:r>
              <a:rPr lang="en-US" dirty="0"/>
              <a:t>Click to edit Master text styles</a:t>
            </a:r>
          </a:p>
        </p:txBody>
      </p:sp>
      <p:sp>
        <p:nvSpPr>
          <p:cNvPr id="11" name="Picture Placeholder 10"/>
          <p:cNvSpPr>
            <a:spLocks noGrp="1"/>
          </p:cNvSpPr>
          <p:nvPr>
            <p:ph type="pic" sz="quarter" idx="15"/>
          </p:nvPr>
        </p:nvSpPr>
        <p:spPr>
          <a:xfrm>
            <a:off x="5608321" y="1598613"/>
            <a:ext cx="3078480" cy="2835275"/>
          </a:xfrm>
        </p:spPr>
        <p:txBody>
          <a:bodyPr>
            <a:normAutofit/>
          </a:bodyPr>
          <a:lstStyle>
            <a:lvl1pPr marL="0" indent="0">
              <a:buNone/>
              <a:defRPr sz="1200"/>
            </a:lvl1pPr>
          </a:lstStyle>
          <a:p>
            <a:endParaRPr lang="en-US" dirty="0"/>
          </a:p>
        </p:txBody>
      </p: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69724436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7"/>
            <a:ext cx="7771070"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12" name="Text Placeholder 5"/>
          <p:cNvSpPr>
            <a:spLocks noGrp="1"/>
          </p:cNvSpPr>
          <p:nvPr>
            <p:ph type="body" sz="quarter" idx="13"/>
          </p:nvPr>
        </p:nvSpPr>
        <p:spPr>
          <a:xfrm>
            <a:off x="458528" y="832884"/>
            <a:ext cx="7771071" cy="3349625"/>
          </a:xfrm>
        </p:spPr>
        <p:txBody>
          <a:bodyPr lIns="0" tIns="0" rIns="0" bIns="0">
            <a:noAutofit/>
          </a:bodyPr>
          <a:lstStyle>
            <a:lvl1pPr marL="192024" indent="-192024" algn="l" defTabSz="457200" rtl="0" eaLnBrk="1" latinLnBrk="0" hangingPunct="1">
              <a:lnSpc>
                <a:spcPct val="100000"/>
              </a:lnSpc>
              <a:spcBef>
                <a:spcPts val="0"/>
              </a:spcBef>
              <a:spcAft>
                <a:spcPts val="1200"/>
              </a:spcAft>
              <a:buClr>
                <a:srgbClr val="22659F"/>
              </a:buClr>
              <a:buFont typeface="Arial"/>
              <a:defRPr lang="en-US" sz="1600" kern="1200" dirty="0">
                <a:solidFill>
                  <a:schemeClr val="bg2"/>
                </a:solidFill>
                <a:latin typeface="+mn-lt"/>
                <a:ea typeface="+mn-ea"/>
                <a:cs typeface="+mn-cs"/>
              </a:defRPr>
            </a:lvl1pPr>
            <a:lvl2pPr marL="4114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2pPr>
            <a:lvl3pPr marL="6400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3pPr>
            <a:lvl4pPr marL="8686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4pPr>
            <a:lvl5pPr marL="1097280" indent="-192024" algn="l" defTabSz="457200" rtl="0" eaLnBrk="1" latinLnBrk="0" hangingPunct="1">
              <a:lnSpc>
                <a:spcPct val="100000"/>
              </a:lnSpc>
              <a:spcBef>
                <a:spcPts val="0"/>
              </a:spcBef>
              <a:spcAft>
                <a:spcPts val="600"/>
              </a:spcAft>
              <a:buClr>
                <a:srgbClr val="22659F"/>
              </a:buClr>
              <a:buFont typeface="Arial"/>
              <a:defRPr lang="en-US" sz="1600" kern="1200" dirty="0">
                <a:solidFill>
                  <a:schemeClr val="bg2"/>
                </a:solidFill>
                <a:latin typeface="+mn-lt"/>
                <a:ea typeface="+mn-ea"/>
                <a:cs typeface="+mn-cs"/>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13"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240141553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8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458528" y="399587"/>
            <a:ext cx="8228271" cy="433298"/>
          </a:xfrm>
        </p:spPr>
        <p:txBody>
          <a:bodyPr lIns="0" tIns="0" rIns="0" bIns="0" anchor="t">
            <a:noAutofit/>
          </a:bodyPr>
          <a:lstStyle>
            <a:lvl1pPr algn="l">
              <a:defRPr sz="2200">
                <a:solidFill>
                  <a:srgbClr val="22659F"/>
                </a:solidFill>
              </a:defRPr>
            </a:lvl1pPr>
          </a:lstStyle>
          <a:p>
            <a:r>
              <a:rPr lang="en-US" dirty="0"/>
              <a:t>Click to edit Master title style</a:t>
            </a:r>
          </a:p>
        </p:txBody>
      </p:sp>
      <p:sp>
        <p:nvSpPr>
          <p:cNvPr id="6" name="Text Placeholder 5"/>
          <p:cNvSpPr>
            <a:spLocks noGrp="1"/>
          </p:cNvSpPr>
          <p:nvPr>
            <p:ph type="body" sz="quarter" idx="13"/>
          </p:nvPr>
        </p:nvSpPr>
        <p:spPr>
          <a:xfrm>
            <a:off x="458528" y="832701"/>
            <a:ext cx="8228271" cy="3349625"/>
          </a:xfrm>
        </p:spPr>
        <p:txBody>
          <a:bodyPr lIns="0" tIns="0" rIns="0" bIns="0" numCol="2" spcCol="374904">
            <a:noAutofit/>
          </a:bodyPr>
          <a:lstStyle>
            <a:lvl1pPr marL="192024" indent="-192024">
              <a:lnSpc>
                <a:spcPct val="100000"/>
              </a:lnSpc>
              <a:spcBef>
                <a:spcPts val="0"/>
              </a:spcBef>
              <a:spcAft>
                <a:spcPts val="1200"/>
              </a:spcAft>
              <a:buClr>
                <a:srgbClr val="22659F"/>
              </a:buClr>
              <a:defRPr sz="1600">
                <a:solidFill>
                  <a:schemeClr val="bg2"/>
                </a:solidFill>
              </a:defRPr>
            </a:lvl1pPr>
            <a:lvl2pPr marL="411480" indent="-192024">
              <a:lnSpc>
                <a:spcPct val="100000"/>
              </a:lnSpc>
              <a:spcBef>
                <a:spcPts val="0"/>
              </a:spcBef>
              <a:spcAft>
                <a:spcPts val="600"/>
              </a:spcAft>
              <a:buClr>
                <a:srgbClr val="22659F"/>
              </a:buClr>
              <a:defRPr sz="1600">
                <a:solidFill>
                  <a:schemeClr val="bg2"/>
                </a:solidFill>
              </a:defRPr>
            </a:lvl2pPr>
            <a:lvl3pPr marL="640080" indent="-192024">
              <a:lnSpc>
                <a:spcPct val="100000"/>
              </a:lnSpc>
              <a:spcBef>
                <a:spcPts val="0"/>
              </a:spcBef>
              <a:spcAft>
                <a:spcPts val="600"/>
              </a:spcAft>
              <a:buClr>
                <a:srgbClr val="22659F"/>
              </a:buClr>
              <a:defRPr sz="1600">
                <a:solidFill>
                  <a:schemeClr val="bg2"/>
                </a:solidFill>
              </a:defRPr>
            </a:lvl3pPr>
            <a:lvl4pPr marL="868680" indent="-192024">
              <a:lnSpc>
                <a:spcPct val="100000"/>
              </a:lnSpc>
              <a:spcBef>
                <a:spcPts val="0"/>
              </a:spcBef>
              <a:spcAft>
                <a:spcPts val="600"/>
              </a:spcAft>
              <a:buClr>
                <a:srgbClr val="22659F"/>
              </a:buClr>
              <a:defRPr sz="1600">
                <a:solidFill>
                  <a:schemeClr val="bg2"/>
                </a:solidFill>
              </a:defRPr>
            </a:lvl4pPr>
            <a:lvl5pPr marL="1097280" indent="-192024">
              <a:lnSpc>
                <a:spcPct val="100000"/>
              </a:lnSpc>
              <a:spcBef>
                <a:spcPts val="0"/>
              </a:spcBef>
              <a:spcAft>
                <a:spcPts val="600"/>
              </a:spcAft>
              <a:buClr>
                <a:srgbClr val="22659F"/>
              </a:buClr>
              <a:defRPr sz="1600">
                <a:solidFill>
                  <a:schemeClr val="bg2"/>
                </a:solidFill>
              </a:defRPr>
            </a:lvl5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cxnSp>
        <p:nvCxnSpPr>
          <p:cNvPr id="10" name="Straight Connector 9"/>
          <p:cNvCxnSpPr/>
          <p:nvPr userDrawn="1"/>
        </p:nvCxnSpPr>
        <p:spPr>
          <a:xfrm>
            <a:off x="457200" y="4777947"/>
            <a:ext cx="8229600" cy="0"/>
          </a:xfrm>
          <a:prstGeom prst="line">
            <a:avLst/>
          </a:prstGeom>
          <a:ln w="6350" cmpd="sng">
            <a:solidFill>
              <a:schemeClr val="bg2"/>
            </a:solidFill>
          </a:ln>
          <a:effectLst/>
        </p:spPr>
        <p:style>
          <a:lnRef idx="2">
            <a:schemeClr val="accent1"/>
          </a:lnRef>
          <a:fillRef idx="0">
            <a:schemeClr val="accent1"/>
          </a:fillRef>
          <a:effectRef idx="1">
            <a:schemeClr val="accent1"/>
          </a:effectRef>
          <a:fontRef idx="minor">
            <a:schemeClr val="tx1"/>
          </a:fontRef>
        </p:style>
      </p:cxnSp>
      <p:sp>
        <p:nvSpPr>
          <p:cNvPr id="9" name="Footer Placeholder 4"/>
          <p:cNvSpPr txBox="1">
            <a:spLocks/>
          </p:cNvSpPr>
          <p:nvPr userDrawn="1"/>
        </p:nvSpPr>
        <p:spPr>
          <a:xfrm>
            <a:off x="457200" y="4802863"/>
            <a:ext cx="330317" cy="202130"/>
          </a:xfrm>
          <a:prstGeom prst="rect">
            <a:avLst/>
          </a:prstGeom>
        </p:spPr>
        <p:txBody>
          <a:bodyPr vert="horz" lIns="0" tIns="0" rIns="0" bIns="0" rtlCol="0" anchor="t"/>
          <a:lstStyle>
            <a:defPPr>
              <a:defRPr lang="en-US"/>
            </a:defPPr>
            <a:lvl1pPr marL="0" algn="l" defTabSz="457200" rtl="0" eaLnBrk="1" latinLnBrk="0" hangingPunct="1">
              <a:defRPr sz="800" kern="1200">
                <a:solidFill>
                  <a:schemeClr val="bg2"/>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a:lstStyle>
          <a:p>
            <a:fld id="{40A85609-CB98-7640-9383-6E18A27CB0ED}" type="slidenum">
              <a:rPr lang="en-US" smtClean="0"/>
              <a:pPr/>
              <a:t>‹#›</a:t>
            </a:fld>
            <a:endParaRPr lang="en-US" spc="600" dirty="0">
              <a:solidFill>
                <a:schemeClr val="tx1"/>
              </a:solidFill>
              <a:ea typeface="Arial" charset="0"/>
              <a:cs typeface="Arial" charset="0"/>
            </a:endParaRPr>
          </a:p>
        </p:txBody>
      </p:sp>
    </p:spTree>
    <p:extLst>
      <p:ext uri="{BB962C8B-B14F-4D97-AF65-F5344CB8AC3E}">
        <p14:creationId xmlns:p14="http://schemas.microsoft.com/office/powerpoint/2010/main" val="163760855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14_Divider">
    <p:bg>
      <p:bgPr>
        <a:solidFill>
          <a:srgbClr val="22659F"/>
        </a:solidFill>
        <a:effectLst/>
      </p:bgPr>
    </p:bg>
    <p:spTree>
      <p:nvGrpSpPr>
        <p:cNvPr id="1" name=""/>
        <p:cNvGrpSpPr/>
        <p:nvPr/>
      </p:nvGrpSpPr>
      <p:grpSpPr>
        <a:xfrm>
          <a:off x="0" y="0"/>
          <a:ext cx="0" cy="0"/>
          <a:chOff x="0" y="0"/>
          <a:chExt cx="0" cy="0"/>
        </a:xfrm>
      </p:grpSpPr>
      <p:pic>
        <p:nvPicPr>
          <p:cNvPr id="5" name="Picture 4" descr="Association_KO.png"/>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507712" y="528741"/>
            <a:ext cx="1394460" cy="419586"/>
          </a:xfrm>
          <a:prstGeom prst="rect">
            <a:avLst/>
          </a:prstGeom>
        </p:spPr>
      </p:pic>
      <p:sp>
        <p:nvSpPr>
          <p:cNvPr id="2" name="TextBox 1"/>
          <p:cNvSpPr txBox="1"/>
          <p:nvPr userDrawn="1"/>
        </p:nvSpPr>
        <p:spPr>
          <a:xfrm>
            <a:off x="455613"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spTree>
    <p:extLst>
      <p:ext uri="{BB962C8B-B14F-4D97-AF65-F5344CB8AC3E}">
        <p14:creationId xmlns:p14="http://schemas.microsoft.com/office/powerpoint/2010/main" val="3397104401"/>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One Box_Pres">
    <p:spTree>
      <p:nvGrpSpPr>
        <p:cNvPr id="1" name=""/>
        <p:cNvGrpSpPr/>
        <p:nvPr/>
      </p:nvGrpSpPr>
      <p:grpSpPr>
        <a:xfrm>
          <a:off x="0" y="0"/>
          <a:ext cx="0" cy="0"/>
          <a:chOff x="0" y="0"/>
          <a:chExt cx="0" cy="0"/>
        </a:xfrm>
      </p:grpSpPr>
      <p:sp>
        <p:nvSpPr>
          <p:cNvPr id="6" name="Title 1"/>
          <p:cNvSpPr>
            <a:spLocks noGrp="1"/>
          </p:cNvSpPr>
          <p:nvPr>
            <p:ph type="title" hasCustomPrompt="1"/>
          </p:nvPr>
        </p:nvSpPr>
        <p:spPr>
          <a:xfrm>
            <a:off x="304800" y="285750"/>
            <a:ext cx="8534400" cy="571500"/>
          </a:xfrm>
          <a:prstGeom prst="rect">
            <a:avLst/>
          </a:prstGeom>
        </p:spPr>
        <p:txBody>
          <a:bodyPr lIns="45720" rIns="45720" anchor="ctr">
            <a:noAutofit/>
          </a:bodyPr>
          <a:lstStyle>
            <a:lvl1pPr algn="l">
              <a:defRPr sz="2100" b="1" baseline="0">
                <a:solidFill>
                  <a:schemeClr val="tx1"/>
                </a:solidFill>
                <a:latin typeface="+mj-lt"/>
                <a:cs typeface="Arial" pitchFamily="34" charset="0"/>
              </a:defRPr>
            </a:lvl1pPr>
          </a:lstStyle>
          <a:p>
            <a:r>
              <a:rPr lang="en-US" dirty="0"/>
              <a:t>Summarize main idea; sentence case (28 </a:t>
            </a:r>
            <a:r>
              <a:rPr lang="en-US" dirty="0" err="1"/>
              <a:t>pt</a:t>
            </a:r>
            <a:r>
              <a:rPr lang="en-US" dirty="0"/>
              <a:t> Arial)</a:t>
            </a:r>
          </a:p>
        </p:txBody>
      </p:sp>
      <p:sp>
        <p:nvSpPr>
          <p:cNvPr id="7" name="Content Placeholder 2"/>
          <p:cNvSpPr>
            <a:spLocks noGrp="1"/>
          </p:cNvSpPr>
          <p:nvPr>
            <p:ph idx="1" hasCustomPrompt="1"/>
          </p:nvPr>
        </p:nvSpPr>
        <p:spPr>
          <a:xfrm>
            <a:off x="304800" y="1114425"/>
            <a:ext cx="8534400" cy="3607401"/>
          </a:xfrm>
          <a:prstGeom prst="rect">
            <a:avLst/>
          </a:prstGeom>
        </p:spPr>
        <p:txBody>
          <a:bodyPr lIns="45720" rIns="45720"/>
          <a:lstStyle>
            <a:lvl1pPr marL="137160" indent="-137160">
              <a:spcBef>
                <a:spcPts val="675"/>
              </a:spcBef>
              <a:buClr>
                <a:schemeClr val="tx2"/>
              </a:buClr>
              <a:buFont typeface="Wingdings" pitchFamily="2" charset="2"/>
              <a:buChar char="§"/>
              <a:defRPr sz="1500" baseline="0">
                <a:solidFill>
                  <a:srgbClr val="22659F"/>
                </a:solidFill>
                <a:latin typeface="+mn-lt"/>
                <a:cs typeface="Arial" pitchFamily="34" charset="0"/>
              </a:defRPr>
            </a:lvl1pPr>
            <a:lvl2pPr marL="274320" indent="-137160">
              <a:spcBef>
                <a:spcPts val="150"/>
              </a:spcBef>
              <a:buClr>
                <a:schemeClr val="tx1">
                  <a:lumMod val="50000"/>
                  <a:lumOff val="50000"/>
                </a:schemeClr>
              </a:buClr>
              <a:buFont typeface="Wingdings" pitchFamily="2" charset="2"/>
              <a:buChar char="§"/>
              <a:defRPr sz="1350">
                <a:solidFill>
                  <a:schemeClr val="tx1"/>
                </a:solidFill>
                <a:latin typeface="+mn-lt"/>
                <a:cs typeface="Arial" pitchFamily="34" charset="0"/>
              </a:defRPr>
            </a:lvl2pPr>
            <a:lvl3pPr marL="411480" indent="-137160">
              <a:spcBef>
                <a:spcPts val="150"/>
              </a:spcBef>
              <a:buClr>
                <a:schemeClr val="tx1">
                  <a:lumMod val="50000"/>
                  <a:lumOff val="50000"/>
                </a:schemeClr>
              </a:buClr>
              <a:buFont typeface="Symbol" pitchFamily="18" charset="2"/>
              <a:buChar char="-"/>
              <a:defRPr sz="1200">
                <a:solidFill>
                  <a:schemeClr val="tx1"/>
                </a:solidFill>
                <a:latin typeface="+mn-lt"/>
                <a:cs typeface="Arial" pitchFamily="34" charset="0"/>
              </a:defRPr>
            </a:lvl3pPr>
            <a:lvl4pPr marL="548640" indent="-137160">
              <a:spcBef>
                <a:spcPts val="150"/>
              </a:spcBef>
              <a:defRPr sz="788">
                <a:solidFill>
                  <a:schemeClr val="tx1"/>
                </a:solidFill>
                <a:latin typeface="Arial" pitchFamily="34" charset="0"/>
                <a:cs typeface="Arial" pitchFamily="34" charset="0"/>
              </a:defRPr>
            </a:lvl4pPr>
            <a:lvl5pPr marL="685800" indent="-137160">
              <a:spcBef>
                <a:spcPts val="150"/>
              </a:spcBef>
              <a:defRPr sz="788">
                <a:solidFill>
                  <a:schemeClr val="tx1"/>
                </a:solidFill>
                <a:latin typeface="Arial" pitchFamily="34" charset="0"/>
                <a:cs typeface="Arial" pitchFamily="34" charset="0"/>
              </a:defRPr>
            </a:lvl5pPr>
          </a:lstStyle>
          <a:p>
            <a:pPr lvl="0"/>
            <a:r>
              <a:rPr lang="en-US" dirty="0"/>
              <a:t>FIRST ORDER TEXT: 20 </a:t>
            </a:r>
            <a:r>
              <a:rPr lang="en-US" dirty="0" err="1"/>
              <a:t>pt</a:t>
            </a:r>
            <a:r>
              <a:rPr lang="en-US" dirty="0"/>
              <a:t> Arial, bold, blue, bulleted. Spacing: 9 </a:t>
            </a:r>
            <a:r>
              <a:rPr lang="en-US" dirty="0" err="1"/>
              <a:t>pt</a:t>
            </a:r>
            <a:r>
              <a:rPr lang="en-US" dirty="0"/>
              <a:t> before, 0 </a:t>
            </a:r>
            <a:r>
              <a:rPr lang="en-US" dirty="0" err="1"/>
              <a:t>pt</a:t>
            </a:r>
            <a:r>
              <a:rPr lang="en-US" dirty="0"/>
              <a:t> after. Indentation: 0.2’’ before, 0’’ hanging. </a:t>
            </a:r>
            <a:br>
              <a:rPr lang="en-US" dirty="0"/>
            </a:br>
            <a:r>
              <a:rPr lang="en-US" dirty="0"/>
              <a:t>SECOND ORDER TEXT: 18 </a:t>
            </a:r>
            <a:r>
              <a:rPr lang="en-US" dirty="0" err="1"/>
              <a:t>pt</a:t>
            </a:r>
            <a:r>
              <a:rPr lang="en-US" dirty="0"/>
              <a:t> Arial, regular, black, bulleted. Spacing: 2 </a:t>
            </a:r>
            <a:r>
              <a:rPr lang="en-US" dirty="0" err="1"/>
              <a:t>pt</a:t>
            </a:r>
            <a:r>
              <a:rPr lang="en-US" dirty="0"/>
              <a:t> before, 0 </a:t>
            </a:r>
            <a:r>
              <a:rPr lang="en-US" dirty="0" err="1"/>
              <a:t>pt</a:t>
            </a:r>
            <a:r>
              <a:rPr lang="en-US" dirty="0"/>
              <a:t> after. Increase indentation by 0.2’’, keep hanging on 0.2’’</a:t>
            </a:r>
            <a:br>
              <a:rPr lang="en-US" dirty="0"/>
            </a:br>
            <a:r>
              <a:rPr lang="en-US" dirty="0"/>
              <a:t>SUBSEQUENT ORDERS: 16 </a:t>
            </a:r>
            <a:r>
              <a:rPr lang="en-US" dirty="0" err="1"/>
              <a:t>pt</a:t>
            </a:r>
            <a:r>
              <a:rPr lang="en-US" dirty="0"/>
              <a:t> Arial, regular, black, bulleted</a:t>
            </a:r>
          </a:p>
          <a:p>
            <a:pPr lvl="1"/>
            <a:r>
              <a:rPr lang="en-US" dirty="0"/>
              <a:t>18 </a:t>
            </a:r>
            <a:r>
              <a:rPr lang="en-US" dirty="0" err="1"/>
              <a:t>pt</a:t>
            </a:r>
            <a:r>
              <a:rPr lang="en-US" dirty="0"/>
              <a:t> Arial, regular, bulleted</a:t>
            </a:r>
          </a:p>
          <a:p>
            <a:pPr lvl="2"/>
            <a:r>
              <a:rPr lang="en-US" dirty="0"/>
              <a:t>16 </a:t>
            </a:r>
            <a:r>
              <a:rPr lang="en-US" dirty="0" err="1"/>
              <a:t>pt</a:t>
            </a:r>
            <a:r>
              <a:rPr lang="en-US" dirty="0"/>
              <a:t> Arial, regular, bulleted</a:t>
            </a:r>
          </a:p>
        </p:txBody>
      </p:sp>
      <p:sp>
        <p:nvSpPr>
          <p:cNvPr id="8" name="Text Placeholder 7"/>
          <p:cNvSpPr>
            <a:spLocks noGrp="1"/>
          </p:cNvSpPr>
          <p:nvPr>
            <p:ph type="body" sz="quarter" idx="10" hasCustomPrompt="1"/>
          </p:nvPr>
        </p:nvSpPr>
        <p:spPr>
          <a:xfrm>
            <a:off x="304800" y="4743450"/>
            <a:ext cx="8534400" cy="171450"/>
          </a:xfrm>
          <a:prstGeom prst="rect">
            <a:avLst/>
          </a:prstGeom>
        </p:spPr>
        <p:txBody>
          <a:bodyPr lIns="0" tIns="45720" rIns="0" bIns="45720" anchor="ctr"/>
          <a:lstStyle>
            <a:lvl1pPr marL="0" indent="0">
              <a:buNone/>
              <a:defRPr sz="600" b="0" i="1">
                <a:solidFill>
                  <a:schemeClr val="tx1"/>
                </a:solidFill>
                <a:latin typeface="Arial" pitchFamily="34" charset="0"/>
                <a:cs typeface="Arial" pitchFamily="34" charset="0"/>
              </a:defRPr>
            </a:lvl1pPr>
            <a:lvl2pPr>
              <a:defRPr sz="600" i="1">
                <a:solidFill>
                  <a:srgbClr val="002060"/>
                </a:solidFill>
                <a:latin typeface="+mn-lt"/>
              </a:defRPr>
            </a:lvl2pPr>
            <a:lvl3pPr>
              <a:defRPr sz="600" i="1">
                <a:solidFill>
                  <a:srgbClr val="002060"/>
                </a:solidFill>
                <a:latin typeface="+mn-lt"/>
              </a:defRPr>
            </a:lvl3pPr>
            <a:lvl4pPr>
              <a:defRPr sz="600" i="1">
                <a:solidFill>
                  <a:srgbClr val="002060"/>
                </a:solidFill>
                <a:latin typeface="+mn-lt"/>
              </a:defRPr>
            </a:lvl4pPr>
            <a:lvl5pPr>
              <a:defRPr sz="600" i="1">
                <a:solidFill>
                  <a:srgbClr val="002060"/>
                </a:solidFill>
                <a:latin typeface="+mn-lt"/>
              </a:defRPr>
            </a:lvl5pPr>
          </a:lstStyle>
          <a:p>
            <a:pPr lvl="0"/>
            <a:r>
              <a:rPr lang="en-US" dirty="0"/>
              <a:t>References:</a:t>
            </a:r>
          </a:p>
        </p:txBody>
      </p:sp>
      <p:sp>
        <p:nvSpPr>
          <p:cNvPr id="5" name="TextBox 4"/>
          <p:cNvSpPr txBox="1"/>
          <p:nvPr userDrawn="1"/>
        </p:nvSpPr>
        <p:spPr>
          <a:xfrm>
            <a:off x="3124200" y="-16573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above the slide to enable extended scrolling without turning the page</a:t>
            </a:r>
            <a:endParaRPr lang="en-US" sz="900" b="1" dirty="0">
              <a:solidFill>
                <a:schemeClr val="tx2"/>
              </a:solidFill>
              <a:latin typeface="+mn-lt"/>
            </a:endParaRPr>
          </a:p>
        </p:txBody>
      </p:sp>
      <p:sp>
        <p:nvSpPr>
          <p:cNvPr id="9" name="TextBox 8"/>
          <p:cNvSpPr txBox="1"/>
          <p:nvPr userDrawn="1"/>
        </p:nvSpPr>
        <p:spPr>
          <a:xfrm>
            <a:off x="3124200" y="6457950"/>
            <a:ext cx="2819400" cy="514350"/>
          </a:xfrm>
          <a:prstGeom prst="rect">
            <a:avLst/>
          </a:prstGeom>
          <a:solidFill>
            <a:schemeClr val="tx1"/>
          </a:solidFill>
        </p:spPr>
        <p:txBody>
          <a:bodyPr wrap="square" lIns="34290" rIns="34290" rtlCol="0" anchor="ctr">
            <a:noAutofit/>
          </a:bodyPr>
          <a:lstStyle/>
          <a:p>
            <a:pPr algn="ctr"/>
            <a:r>
              <a:rPr lang="en-US" sz="900" b="1" dirty="0">
                <a:solidFill>
                  <a:schemeClr val="tx2"/>
                </a:solidFill>
                <a:latin typeface="+mn-lt"/>
              </a:rPr>
              <a:t>This</a:t>
            </a:r>
            <a:r>
              <a:rPr lang="en-US" sz="900" b="1" baseline="0" dirty="0">
                <a:solidFill>
                  <a:schemeClr val="tx2"/>
                </a:solidFill>
                <a:latin typeface="+mn-lt"/>
              </a:rPr>
              <a:t> text box is located below the slide to enable extended scrolling without turning the page</a:t>
            </a:r>
            <a:endParaRPr lang="en-US" sz="900" b="1" dirty="0">
              <a:solidFill>
                <a:schemeClr val="tx2"/>
              </a:solidFill>
              <a:latin typeface="+mn-lt"/>
            </a:endParaRPr>
          </a:p>
        </p:txBody>
      </p:sp>
    </p:spTree>
    <p:extLst>
      <p:ext uri="{BB962C8B-B14F-4D97-AF65-F5344CB8AC3E}">
        <p14:creationId xmlns:p14="http://schemas.microsoft.com/office/powerpoint/2010/main" val="13820673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05979"/>
            <a:ext cx="8229600" cy="85725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200151"/>
            <a:ext cx="8229600" cy="339447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4767263"/>
            <a:ext cx="2133600" cy="273844"/>
          </a:xfrm>
          <a:prstGeom prst="rect">
            <a:avLst/>
          </a:prstGeom>
        </p:spPr>
        <p:txBody>
          <a:bodyPr vert="horz" lIns="91440" tIns="45720" rIns="91440" bIns="45720" rtlCol="0" anchor="ctr"/>
          <a:lstStyle>
            <a:lvl1pPr algn="l">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553200" y="4767263"/>
            <a:ext cx="2133600" cy="273844"/>
          </a:xfrm>
          <a:prstGeom prst="rect">
            <a:avLst/>
          </a:prstGeom>
        </p:spPr>
        <p:txBody>
          <a:bodyPr vert="horz" lIns="91440" tIns="45720" rIns="91440" bIns="45720" rtlCol="0" anchor="ctr"/>
          <a:lstStyle>
            <a:lvl1pPr algn="r">
              <a:defRPr sz="1200">
                <a:solidFill>
                  <a:schemeClr val="tx1">
                    <a:tint val="75000"/>
                  </a:schemeClr>
                </a:solidFill>
              </a:defRPr>
            </a:lvl1pPr>
          </a:lstStyle>
          <a:p>
            <a:fld id="{80FBB8BA-9C6A-4A48-A369-70FBD2FA98DA}" type="slidenum">
              <a:rPr lang="en-US" smtClean="0"/>
              <a:t>‹#›</a:t>
            </a:fld>
            <a:endParaRPr lang="en-US" dirty="0"/>
          </a:p>
        </p:txBody>
      </p:sp>
    </p:spTree>
    <p:extLst>
      <p:ext uri="{BB962C8B-B14F-4D97-AF65-F5344CB8AC3E}">
        <p14:creationId xmlns:p14="http://schemas.microsoft.com/office/powerpoint/2010/main" val="2476794797"/>
      </p:ext>
    </p:extLst>
  </p:cSld>
  <p:clrMap bg1="lt1" tx1="dk1" bg2="lt2" tx2="dk2" accent1="accent1" accent2="accent2" accent3="accent3" accent4="accent4" accent5="accent5" accent6="accent6" hlink="hlink" folHlink="folHlink"/>
  <p:sldLayoutIdLst>
    <p:sldLayoutId id="2147483650" r:id="rId1"/>
    <p:sldLayoutId id="2147483661" r:id="rId2"/>
    <p:sldLayoutId id="2147483665" r:id="rId3"/>
    <p:sldLayoutId id="2147483681" r:id="rId4"/>
    <p:sldLayoutId id="2147483666" r:id="rId5"/>
    <p:sldLayoutId id="2147483667" r:id="rId6"/>
    <p:sldLayoutId id="2147483668" r:id="rId7"/>
    <p:sldLayoutId id="2147483692" r:id="rId8"/>
    <p:sldLayoutId id="2147483699" r:id="rId9"/>
    <p:sldLayoutId id="2147483700" r:id="rId10"/>
    <p:sldLayoutId id="2147483702" r:id="rId11"/>
  </p:sldLayoutIdLst>
  <p:hf sldNum="0" hdr="0" ftr="0" dt="0"/>
  <p:txStyles>
    <p:titleStyle>
      <a:lvl1pPr algn="ctr" defTabSz="4572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457200" rtl="0" eaLnBrk="1" latinLnBrk="0" hangingPunct="1">
        <a:spcBef>
          <a:spcPct val="20000"/>
        </a:spcBef>
        <a:buFont typeface="Arial"/>
        <a:buChar char="•"/>
        <a:defRPr sz="3200" kern="1200">
          <a:solidFill>
            <a:schemeClr val="tx1"/>
          </a:solidFill>
          <a:latin typeface="+mn-lt"/>
          <a:ea typeface="+mn-ea"/>
          <a:cs typeface="+mn-cs"/>
        </a:defRPr>
      </a:lvl1pPr>
      <a:lvl2pPr marL="742950" indent="-285750" algn="l" defTabSz="457200" rtl="0" eaLnBrk="1" latinLnBrk="0" hangingPunct="1">
        <a:spcBef>
          <a:spcPct val="20000"/>
        </a:spcBef>
        <a:buFont typeface="Arial"/>
        <a:buChar char="–"/>
        <a:defRPr sz="2800" kern="1200">
          <a:solidFill>
            <a:schemeClr val="tx1"/>
          </a:solidFill>
          <a:latin typeface="+mn-lt"/>
          <a:ea typeface="+mn-ea"/>
          <a:cs typeface="+mn-cs"/>
        </a:defRPr>
      </a:lvl2pPr>
      <a:lvl3pPr marL="1143000" indent="-228600" algn="l" defTabSz="457200" rtl="0" eaLnBrk="1" latinLnBrk="0" hangingPunct="1">
        <a:spcBef>
          <a:spcPct val="20000"/>
        </a:spcBef>
        <a:buFont typeface="Arial"/>
        <a:buChar char="•"/>
        <a:defRPr sz="2400" kern="1200">
          <a:solidFill>
            <a:schemeClr val="tx1"/>
          </a:solidFill>
          <a:latin typeface="+mn-lt"/>
          <a:ea typeface="+mn-ea"/>
          <a:cs typeface="+mn-cs"/>
        </a:defRPr>
      </a:lvl3pPr>
      <a:lvl4pPr marL="1600200" indent="-228600" algn="l" defTabSz="457200" rtl="0" eaLnBrk="1" latinLnBrk="0" hangingPunct="1">
        <a:spcBef>
          <a:spcPct val="20000"/>
        </a:spcBef>
        <a:buFont typeface="Arial"/>
        <a:buChar char="–"/>
        <a:defRPr sz="2000" kern="1200">
          <a:solidFill>
            <a:schemeClr val="tx1"/>
          </a:solidFill>
          <a:latin typeface="+mn-lt"/>
          <a:ea typeface="+mn-ea"/>
          <a:cs typeface="+mn-cs"/>
        </a:defRPr>
      </a:lvl4pPr>
      <a:lvl5pPr marL="2057400" indent="-228600" algn="l" defTabSz="457200" rtl="0" eaLnBrk="1" latinLnBrk="0" hangingPunct="1">
        <a:spcBef>
          <a:spcPct val="20000"/>
        </a:spcBef>
        <a:buFont typeface="Arial"/>
        <a:buChar char="»"/>
        <a:defRPr sz="2000" kern="1200">
          <a:solidFill>
            <a:schemeClr val="tx1"/>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p:bodyStyle>
    <p:other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1.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10.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notesSlide" Target="../notesSlides/notesSlide10.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11.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1.xml"/><Relationship Id="rId1" Type="http://schemas.openxmlformats.org/officeDocument/2006/relationships/slideLayout" Target="../slideLayouts/slideLayout3.xml"/></Relationships>
</file>

<file path=ppt/slides/_rels/slide12.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2.xml"/><Relationship Id="rId1" Type="http://schemas.openxmlformats.org/officeDocument/2006/relationships/slideLayout" Target="../slideLayouts/slideLayout3.xml"/><Relationship Id="rId4" Type="http://schemas.openxmlformats.org/officeDocument/2006/relationships/image" Target="../media/image18.png"/></Relationships>
</file>

<file path=ppt/slides/_rels/slide13.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3.xml"/><Relationship Id="rId1" Type="http://schemas.openxmlformats.org/officeDocument/2006/relationships/slideLayout" Target="../slideLayouts/slideLayout1.xml"/><Relationship Id="rId4" Type="http://schemas.openxmlformats.org/officeDocument/2006/relationships/image" Target="../media/image20.pn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3.xml"/></Relationships>
</file>

<file path=ppt/slides/_rels/slide1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15.xml"/><Relationship Id="rId1" Type="http://schemas.openxmlformats.org/officeDocument/2006/relationships/slideLayout" Target="../slideLayouts/slideLayout1.xml"/><Relationship Id="rId4" Type="http://schemas.openxmlformats.org/officeDocument/2006/relationships/image" Target="../media/image21.emf"/></Relationships>
</file>

<file path=ppt/slides/_rels/slide1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1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19.xml.rels><?xml version="1.0" encoding="UTF-8" standalone="yes"?>
<Relationships xmlns="http://schemas.openxmlformats.org/package/2006/relationships"><Relationship Id="rId3" Type="http://schemas.openxmlformats.org/officeDocument/2006/relationships/image" Target="../media/image23.jpeg"/><Relationship Id="rId2" Type="http://schemas.openxmlformats.org/officeDocument/2006/relationships/notesSlide" Target="../notesSlides/notesSlide19.xml"/><Relationship Id="rId1" Type="http://schemas.openxmlformats.org/officeDocument/2006/relationships/slideLayout" Target="../slideLayouts/slideLayout2.xml"/><Relationship Id="rId4" Type="http://schemas.openxmlformats.org/officeDocument/2006/relationships/image" Target="../media/image24.png"/></Relationships>
</file>

<file path=ppt/slides/_rels/slide2.xml.rels><?xml version="1.0" encoding="UTF-8" standalone="yes"?>
<Relationships xmlns="http://schemas.openxmlformats.org/package/2006/relationships"><Relationship Id="rId3" Type="http://schemas.openxmlformats.org/officeDocument/2006/relationships/image" Target="../media/image7.jpeg"/><Relationship Id="rId2" Type="http://schemas.openxmlformats.org/officeDocument/2006/relationships/notesSlide" Target="../notesSlides/notesSlide2.xml"/><Relationship Id="rId1" Type="http://schemas.openxmlformats.org/officeDocument/2006/relationships/slideLayout" Target="../slideLayouts/slideLayout6.xml"/><Relationship Id="rId4" Type="http://schemas.openxmlformats.org/officeDocument/2006/relationships/image" Target="../media/image8.emf"/></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2.xml"/><Relationship Id="rId1" Type="http://schemas.openxmlformats.org/officeDocument/2006/relationships/slideLayout" Target="../slideLayouts/slideLayout3.xml"/><Relationship Id="rId4" Type="http://schemas.openxmlformats.org/officeDocument/2006/relationships/image" Target="../media/image25.emf"/></Relationships>
</file>

<file path=ppt/slides/_rels/slide23.xml.rels><?xml version="1.0" encoding="UTF-8" standalone="yes"?>
<Relationships xmlns="http://schemas.openxmlformats.org/package/2006/relationships"><Relationship Id="rId2" Type="http://schemas.openxmlformats.org/officeDocument/2006/relationships/notesSlide" Target="../notesSlides/notesSlide23.xml"/><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3" Type="http://schemas.openxmlformats.org/officeDocument/2006/relationships/image" Target="../media/image26.jpeg"/><Relationship Id="rId2" Type="http://schemas.openxmlformats.org/officeDocument/2006/relationships/notesSlide" Target="../notesSlides/notesSlide24.xml"/><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notesSlide" Target="../notesSlides/notesSlide25.xml"/><Relationship Id="rId1" Type="http://schemas.openxmlformats.org/officeDocument/2006/relationships/slideLayout" Target="../slideLayouts/slideLayout8.xml"/><Relationship Id="rId4" Type="http://schemas.openxmlformats.org/officeDocument/2006/relationships/image" Target="../media/image8.emf"/></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1.xml"/><Relationship Id="rId4" Type="http://schemas.openxmlformats.org/officeDocument/2006/relationships/image" Target="../media/image10.pn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3.xml"/><Relationship Id="rId4" Type="http://schemas.openxmlformats.org/officeDocument/2006/relationships/image" Target="../media/image12.png"/></Relationships>
</file>

<file path=ppt/slides/_rels/slide5.xml.rels><?xml version="1.0" encoding="UTF-8" standalone="yes"?>
<Relationships xmlns="http://schemas.openxmlformats.org/package/2006/relationships"><Relationship Id="rId3" Type="http://schemas.openxmlformats.org/officeDocument/2006/relationships/diagramData" Target="../diagrams/data1.xml"/><Relationship Id="rId7" Type="http://schemas.microsoft.com/office/2007/relationships/diagramDrawing" Target="../diagrams/drawing1.xml"/><Relationship Id="rId2" Type="http://schemas.openxmlformats.org/officeDocument/2006/relationships/notesSlide" Target="../notesSlides/notesSlide5.xml"/><Relationship Id="rId1" Type="http://schemas.openxmlformats.org/officeDocument/2006/relationships/slideLayout" Target="../slideLayouts/slideLayout6.xml"/><Relationship Id="rId6" Type="http://schemas.openxmlformats.org/officeDocument/2006/relationships/diagramColors" Target="../diagrams/colors1.xml"/><Relationship Id="rId5" Type="http://schemas.openxmlformats.org/officeDocument/2006/relationships/diagramQuickStyle" Target="../diagrams/quickStyle1.xml"/><Relationship Id="rId4" Type="http://schemas.openxmlformats.org/officeDocument/2006/relationships/diagramLayout" Target="../diagrams/layout1.xml"/></Relationships>
</file>

<file path=ppt/slides/_rels/slide6.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3.xml"/></Relationships>
</file>

<file path=ppt/slides/_rels/slide7.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3.xml"/></Relationships>
</file>

<file path=ppt/slides/_rels/slide8.xml.rels><?xml version="1.0" encoding="UTF-8" standalone="yes"?>
<Relationships xmlns="http://schemas.openxmlformats.org/package/2006/relationships"><Relationship Id="rId3" Type="http://schemas.openxmlformats.org/officeDocument/2006/relationships/image" Target="../media/image13.jpe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9.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3.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r>
              <a:rPr lang="en-US" sz="4000" dirty="0">
                <a:solidFill>
                  <a:schemeClr val="accent2">
                    <a:lumMod val="60000"/>
                    <a:lumOff val="40000"/>
                  </a:schemeClr>
                </a:solidFill>
              </a:rPr>
              <a:t>Individuals</a:t>
            </a:r>
            <a:endParaRPr lang="en-US" sz="2800" dirty="0">
              <a:solidFill>
                <a:schemeClr val="accent2">
                  <a:lumMod val="60000"/>
                  <a:lumOff val="40000"/>
                </a:schemeClr>
              </a:solidFill>
              <a:latin typeface="Arial" pitchFamily="-64" charset="0"/>
              <a:ea typeface="ＭＳ Ｐゴシック" pitchFamily="-64" charset="-128"/>
            </a:endParaRPr>
          </a:p>
        </p:txBody>
      </p:sp>
      <p:sp>
        <p:nvSpPr>
          <p:cNvPr id="8" name="Title 1"/>
          <p:cNvSpPr txBox="1">
            <a:spLocks/>
          </p:cNvSpPr>
          <p:nvPr/>
        </p:nvSpPr>
        <p:spPr>
          <a:xfrm>
            <a:off x="455613" y="4055965"/>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6883044"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7075824"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2018839657"/>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Affordable Care Act impact</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Penalty to maintain insurance coverage (individual mandate) is repealed for 2019 and forward </a:t>
            </a:r>
          </a:p>
          <a:p>
            <a:pPr marL="285750" indent="-285750">
              <a:buFont typeface="Arial" panose="020B0604020202020204" pitchFamily="34" charset="0"/>
              <a:buChar char="•"/>
            </a:pPr>
            <a:r>
              <a:rPr lang="en-US" dirty="0">
                <a:solidFill>
                  <a:schemeClr val="accent2">
                    <a:lumMod val="75000"/>
                  </a:schemeClr>
                </a:solidFill>
              </a:rPr>
              <a:t>HOWEVER</a:t>
            </a:r>
            <a:r>
              <a:rPr lang="en-US" dirty="0"/>
              <a:t>, still in effect for 2017 and 2018</a:t>
            </a:r>
          </a:p>
          <a:p>
            <a:pPr marL="285750" indent="-285750">
              <a:buFont typeface="Arial" panose="020B0604020202020204" pitchFamily="34" charset="0"/>
              <a:buChar char="•"/>
            </a:pPr>
            <a:r>
              <a:rPr lang="en-US" dirty="0"/>
              <a:t>2017 penalty: </a:t>
            </a:r>
          </a:p>
          <a:p>
            <a:pPr marL="477774" lvl="1" indent="-285750">
              <a:buFont typeface="Arial" panose="020B0604020202020204" pitchFamily="34" charset="0"/>
              <a:buChar char="•"/>
            </a:pPr>
            <a:r>
              <a:rPr lang="en-US" dirty="0"/>
              <a:t>Higher of 2.5% of yearly household income, </a:t>
            </a:r>
            <a:r>
              <a:rPr lang="en-US" dirty="0">
                <a:solidFill>
                  <a:schemeClr val="accent2">
                    <a:lumMod val="75000"/>
                  </a:schemeClr>
                </a:solidFill>
              </a:rPr>
              <a:t>or</a:t>
            </a:r>
          </a:p>
          <a:p>
            <a:pPr marL="477774" lvl="1" indent="-285750">
              <a:buFont typeface="Arial" panose="020B0604020202020204" pitchFamily="34" charset="0"/>
              <a:buChar char="•"/>
            </a:pPr>
            <a:r>
              <a:rPr lang="en-US" dirty="0"/>
              <a:t>$695 per person ($347.50 per child under 18)</a:t>
            </a:r>
          </a:p>
        </p:txBody>
      </p:sp>
      <p:pic>
        <p:nvPicPr>
          <p:cNvPr id="6" name="Picture 5"/>
          <p:cNvPicPr>
            <a:picLocks noChangeAspect="1"/>
          </p:cNvPicPr>
          <p:nvPr/>
        </p:nvPicPr>
        <p:blipFill>
          <a:blip r:embed="rId3" cstate="print">
            <a:alphaModFix amt="13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pic>
        <p:nvPicPr>
          <p:cNvPr id="4" name="Picture 3"/>
          <p:cNvPicPr>
            <a:picLocks noChangeAspect="1"/>
          </p:cNvPicPr>
          <p:nvPr/>
        </p:nvPicPr>
        <p:blipFill>
          <a:blip r:embed="rId4" cstate="print">
            <a:extLst>
              <a:ext uri="{28A0092B-C50C-407E-A947-70E740481C1C}">
                <a14:useLocalDpi xmlns:a14="http://schemas.microsoft.com/office/drawing/2010/main"/>
              </a:ext>
            </a:extLst>
          </a:blip>
          <a:stretch>
            <a:fillRect/>
          </a:stretch>
        </p:blipFill>
        <p:spPr>
          <a:xfrm>
            <a:off x="5719503" y="0"/>
            <a:ext cx="3432810" cy="5143500"/>
          </a:xfrm>
          <a:prstGeom prst="rect">
            <a:avLst/>
          </a:prstGeom>
        </p:spPr>
      </p:pic>
    </p:spTree>
    <p:extLst>
      <p:ext uri="{BB962C8B-B14F-4D97-AF65-F5344CB8AC3E}">
        <p14:creationId xmlns:p14="http://schemas.microsoft.com/office/powerpoint/2010/main" val="3969310238"/>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lstStyle/>
          <a:p>
            <a:r>
              <a:rPr lang="en-US"/>
              <a:t>Affects on the net investment income tax (NIIT)</a:t>
            </a:r>
            <a:endParaRPr lang="en-US" dirty="0"/>
          </a:p>
        </p:txBody>
      </p:sp>
      <p:sp>
        <p:nvSpPr>
          <p:cNvPr id="2" name="Text Placeholder 1"/>
          <p:cNvSpPr>
            <a:spLocks noGrp="1"/>
          </p:cNvSpPr>
          <p:nvPr>
            <p:ph type="body" sz="quarter" idx="13"/>
          </p:nvPr>
        </p:nvSpPr>
        <p:spPr/>
        <p:txBody>
          <a:bodyPr/>
          <a:lstStyle/>
          <a:p>
            <a:endParaRPr lang="en-US" dirty="0"/>
          </a:p>
          <a:p>
            <a:r>
              <a:rPr lang="en-US" dirty="0"/>
              <a:t>No change to NIIT itself, but……</a:t>
            </a:r>
          </a:p>
          <a:p>
            <a:r>
              <a:rPr lang="en-US" dirty="0"/>
              <a:t>Investment fees and state income tax (amount attributable to investment income) reduce investment income to lower amount subject to NIIT</a:t>
            </a:r>
          </a:p>
          <a:p>
            <a:r>
              <a:rPr lang="en-US" dirty="0"/>
              <a:t>Since investment fees are no longer deductible and state income tax is limited to $10k, this will likely cause an increase in the amount subject to NIIT</a:t>
            </a:r>
          </a:p>
          <a:p>
            <a:endParaRPr lang="en-US" dirty="0"/>
          </a:p>
        </p:txBody>
      </p:sp>
      <p:pic>
        <p:nvPicPr>
          <p:cNvPr id="4" name="Picture 3"/>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spTree>
    <p:extLst>
      <p:ext uri="{BB962C8B-B14F-4D97-AF65-F5344CB8AC3E}">
        <p14:creationId xmlns:p14="http://schemas.microsoft.com/office/powerpoint/2010/main" val="515618247"/>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633556" y="0"/>
            <a:ext cx="2510443" cy="5143500"/>
          </a:xfrm>
          <a:prstGeom prst="rect">
            <a:avLst/>
          </a:prstGeom>
        </p:spPr>
      </p:pic>
      <p:sp>
        <p:nvSpPr>
          <p:cNvPr id="2" name="Title 1"/>
          <p:cNvSpPr>
            <a:spLocks noGrp="1"/>
          </p:cNvSpPr>
          <p:nvPr>
            <p:ph type="title"/>
          </p:nvPr>
        </p:nvSpPr>
        <p:spPr/>
        <p:txBody>
          <a:bodyPr/>
          <a:lstStyle/>
          <a:p>
            <a:r>
              <a:rPr lang="en-US"/>
              <a:t>Alternative minimum tax (AMT) changes</a:t>
            </a:r>
            <a:endParaRPr lang="en-US" dirty="0"/>
          </a:p>
        </p:txBody>
      </p:sp>
      <p:sp>
        <p:nvSpPr>
          <p:cNvPr id="3" name="Content Placeholder 2"/>
          <p:cNvSpPr>
            <a:spLocks noGrp="1"/>
          </p:cNvSpPr>
          <p:nvPr>
            <p:ph type="body" sz="quarter" idx="13"/>
          </p:nvPr>
        </p:nvSpPr>
        <p:spPr/>
        <p:txBody>
          <a:bodyPr/>
          <a:lstStyle/>
          <a:p>
            <a:endParaRPr lang="en-US"/>
          </a:p>
          <a:p>
            <a:r>
              <a:rPr lang="en-US"/>
              <a:t>Alternative tax system that parallels the regular federal tax</a:t>
            </a:r>
            <a:br>
              <a:rPr lang="en-US"/>
            </a:br>
            <a:r>
              <a:rPr lang="en-US"/>
              <a:t>(with different rates and rules for deductions)</a:t>
            </a:r>
          </a:p>
          <a:p>
            <a:r>
              <a:rPr lang="en-US"/>
              <a:t>Increase in exemption amount</a:t>
            </a:r>
          </a:p>
          <a:p>
            <a:r>
              <a:rPr lang="en-US"/>
              <a:t>Due to limit on state/local tax deduction and repeal of miscellaneous deductions, impact should be less</a:t>
            </a:r>
            <a:endParaRPr lang="en-US" dirty="0"/>
          </a:p>
        </p:txBody>
      </p:sp>
      <p:pic>
        <p:nvPicPr>
          <p:cNvPr id="4" name="Picture 3"/>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6633555" y="0"/>
            <a:ext cx="2510443" cy="5143500"/>
          </a:xfrm>
          <a:prstGeom prst="rect">
            <a:avLst/>
          </a:prstGeom>
        </p:spPr>
      </p:pic>
    </p:spTree>
    <p:extLst>
      <p:ext uri="{BB962C8B-B14F-4D97-AF65-F5344CB8AC3E}">
        <p14:creationId xmlns:p14="http://schemas.microsoft.com/office/powerpoint/2010/main" val="4160236815"/>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3649921" cy="438912"/>
          </a:xfrm>
        </p:spPr>
        <p:txBody>
          <a:bodyPr/>
          <a:lstStyle/>
          <a:p>
            <a:r>
              <a:rPr lang="en-US" dirty="0"/>
              <a:t>Changes to retirement planning</a:t>
            </a:r>
          </a:p>
        </p:txBody>
      </p:sp>
      <p:sp>
        <p:nvSpPr>
          <p:cNvPr id="3" name="Content Placeholder 2"/>
          <p:cNvSpPr>
            <a:spLocks noGrp="1"/>
          </p:cNvSpPr>
          <p:nvPr>
            <p:ph idx="1"/>
          </p:nvPr>
        </p:nvSpPr>
        <p:spPr/>
        <p:txBody>
          <a:bodyPr/>
          <a:lstStyle/>
          <a:p>
            <a:endParaRPr lang="en-US" dirty="0"/>
          </a:p>
          <a:p>
            <a:pPr marL="285750" indent="-285750">
              <a:buFont typeface="Arial" panose="020B0604020202020204" pitchFamily="34" charset="0"/>
              <a:buChar char="•"/>
            </a:pPr>
            <a:r>
              <a:rPr lang="en-US" dirty="0"/>
              <a:t>Ability to recharacterize a Roth conversion to a traditional IRA is removed after 2017</a:t>
            </a:r>
          </a:p>
          <a:p>
            <a:pPr marL="285750" indent="-285750">
              <a:buFont typeface="Arial" panose="020B0604020202020204" pitchFamily="34" charset="0"/>
              <a:buChar char="•"/>
            </a:pPr>
            <a:r>
              <a:rPr lang="en-US" dirty="0"/>
              <a:t>Extension of rollover period for plan loan offsets</a:t>
            </a:r>
          </a:p>
          <a:p>
            <a:endParaRPr lang="en-US" dirty="0"/>
          </a:p>
        </p:txBody>
      </p:sp>
      <p:pic>
        <p:nvPicPr>
          <p:cNvPr id="4" name="Picture 3"/>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78927" y="0"/>
            <a:ext cx="4565073" cy="5143500"/>
          </a:xfrm>
          <a:prstGeom prst="rect">
            <a:avLst/>
          </a:prstGeom>
        </p:spPr>
      </p:pic>
      <p:pic>
        <p:nvPicPr>
          <p:cNvPr id="5" name="Picture 4"/>
          <p:cNvPicPr>
            <a:picLocks noChangeAspect="1"/>
          </p:cNvPicPr>
          <p:nvPr/>
        </p:nvPicPr>
        <p:blipFill>
          <a:blip r:embed="rId4" cstate="print">
            <a:alphaModFix amt="9000"/>
            <a:extLst>
              <a:ext uri="{28A0092B-C50C-407E-A947-70E740481C1C}">
                <a14:useLocalDpi xmlns:a14="http://schemas.microsoft.com/office/drawing/2010/main"/>
              </a:ext>
            </a:extLst>
          </a:blip>
          <a:stretch>
            <a:fillRect/>
          </a:stretch>
        </p:blipFill>
        <p:spPr>
          <a:xfrm>
            <a:off x="6485777" y="-1"/>
            <a:ext cx="2658221" cy="4206417"/>
          </a:xfrm>
          <a:prstGeom prst="rect">
            <a:avLst/>
          </a:prstGeom>
        </p:spPr>
      </p:pic>
    </p:spTree>
    <p:extLst>
      <p:ext uri="{BB962C8B-B14F-4D97-AF65-F5344CB8AC3E}">
        <p14:creationId xmlns:p14="http://schemas.microsoft.com/office/powerpoint/2010/main" val="4236226009"/>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Estate and gift taxes changes</a:t>
            </a:r>
            <a:endParaRPr lang="en-US" dirty="0"/>
          </a:p>
        </p:txBody>
      </p:sp>
      <p:sp>
        <p:nvSpPr>
          <p:cNvPr id="4" name="Text Placeholder 3">
            <a:extLst>
              <a:ext uri="{FF2B5EF4-FFF2-40B4-BE49-F238E27FC236}">
                <a16:creationId xmlns:a16="http://schemas.microsoft.com/office/drawing/2014/main" id="{3B766CB9-9612-4E19-A53C-CEC4F662EE0C}"/>
              </a:ext>
            </a:extLst>
          </p:cNvPr>
          <p:cNvSpPr>
            <a:spLocks noGrp="1"/>
          </p:cNvSpPr>
          <p:nvPr>
            <p:ph type="body" sz="quarter" idx="13"/>
          </p:nvPr>
        </p:nvSpPr>
        <p:spPr/>
        <p:txBody>
          <a:bodyPr/>
          <a:lstStyle/>
          <a:p>
            <a:endParaRPr lang="en-US" dirty="0"/>
          </a:p>
          <a:p>
            <a:r>
              <a:rPr lang="en-US" dirty="0"/>
              <a:t>2018 estate tax exemption: $11.2 million</a:t>
            </a:r>
          </a:p>
          <a:p>
            <a:r>
              <a:rPr lang="en-US" dirty="0"/>
              <a:t>2018 gift tax annual exclusion: $15,000</a:t>
            </a:r>
          </a:p>
          <a:p>
            <a:r>
              <a:rPr lang="en-US" dirty="0"/>
              <a:t>Estate planning is </a:t>
            </a:r>
            <a:r>
              <a:rPr lang="en-US" dirty="0">
                <a:solidFill>
                  <a:schemeClr val="accent2">
                    <a:lumMod val="75000"/>
                  </a:schemeClr>
                </a:solidFill>
              </a:rPr>
              <a:t>more than minimizing estate taxes</a:t>
            </a:r>
            <a:r>
              <a:rPr lang="en-US" dirty="0"/>
              <a:t>.</a:t>
            </a:r>
          </a:p>
          <a:p>
            <a:pPr lvl="1"/>
            <a:r>
              <a:rPr lang="en-US" dirty="0"/>
              <a:t>Updating documents</a:t>
            </a:r>
          </a:p>
          <a:p>
            <a:pPr lvl="1"/>
            <a:r>
              <a:rPr lang="en-US" dirty="0"/>
              <a:t>Repurposing insurance</a:t>
            </a:r>
          </a:p>
          <a:p>
            <a:pPr lvl="1"/>
            <a:r>
              <a:rPr lang="en-US" dirty="0"/>
              <a:t>Privacy</a:t>
            </a:r>
          </a:p>
          <a:p>
            <a:pPr lvl="1"/>
            <a:r>
              <a:rPr lang="en-US" dirty="0"/>
              <a:t>Asset protection</a:t>
            </a:r>
          </a:p>
          <a:p>
            <a:endParaRPr lang="en-US" dirty="0"/>
          </a:p>
        </p:txBody>
      </p:sp>
    </p:spTree>
    <p:extLst>
      <p:ext uri="{BB962C8B-B14F-4D97-AF65-F5344CB8AC3E}">
        <p14:creationId xmlns:p14="http://schemas.microsoft.com/office/powerpoint/2010/main" val="3695488797"/>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Education tax benefit changes</a:t>
            </a:r>
            <a:endParaRPr lang="en-US" dirty="0"/>
          </a:p>
        </p:txBody>
      </p:sp>
      <p:sp>
        <p:nvSpPr>
          <p:cNvPr id="7" name="Content Placeholder 6">
            <a:extLst>
              <a:ext uri="{FF2B5EF4-FFF2-40B4-BE49-F238E27FC236}">
                <a16:creationId xmlns:a16="http://schemas.microsoft.com/office/drawing/2014/main" id="{5AB0F359-A8AB-448F-8308-DDEBA21069A2}"/>
              </a:ext>
            </a:extLst>
          </p:cNvPr>
          <p:cNvSpPr>
            <a:spLocks noGrp="1"/>
          </p:cNvSpPr>
          <p:nvPr>
            <p:ph idx="1"/>
          </p:nvPr>
        </p:nvSpPr>
        <p:spPr>
          <a:xfrm>
            <a:off x="458529" y="1200151"/>
            <a:ext cx="3651250" cy="3394472"/>
          </a:xfrm>
        </p:spPr>
        <p:txBody>
          <a:bodyPr/>
          <a:lstStyle/>
          <a:p>
            <a:endParaRPr lang="en-US" dirty="0"/>
          </a:p>
          <a:p>
            <a:pPr marL="285750" indent="-285750">
              <a:buFont typeface="Arial" panose="020B0604020202020204" pitchFamily="34" charset="0"/>
              <a:buChar char="•"/>
            </a:pPr>
            <a:r>
              <a:rPr lang="en-US" dirty="0"/>
              <a:t>Sec 529 plan distributions for private school tuition</a:t>
            </a:r>
          </a:p>
          <a:p>
            <a:pPr marL="285750" indent="-285750">
              <a:buFont typeface="Arial" panose="020B0604020202020204" pitchFamily="34" charset="0"/>
              <a:buChar char="•"/>
            </a:pPr>
            <a:r>
              <a:rPr lang="en-US" dirty="0"/>
              <a:t>Sec 529 plan assets can transfer to ABLE accounts for family members</a:t>
            </a:r>
          </a:p>
          <a:p>
            <a:pPr marL="285750" indent="-285750">
              <a:buFont typeface="Arial" panose="020B0604020202020204" pitchFamily="34" charset="0"/>
              <a:buChar char="•"/>
            </a:pPr>
            <a:r>
              <a:rPr lang="en-US" dirty="0"/>
              <a:t>Student loan forgiveness will not be taxable income to student upon death/total disability</a:t>
            </a:r>
          </a:p>
          <a:p>
            <a:endParaRPr lang="en-US" dirty="0"/>
          </a:p>
        </p:txBody>
      </p:sp>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4584700" y="0"/>
            <a:ext cx="4559300" cy="5143500"/>
          </a:xfrm>
          <a:prstGeom prst="rect">
            <a:avLst/>
          </a:prstGeom>
        </p:spPr>
      </p:pic>
      <p:pic>
        <p:nvPicPr>
          <p:cNvPr id="5" name="Picture 4"/>
          <p:cNvPicPr>
            <a:picLocks noChangeAspect="1"/>
          </p:cNvPicPr>
          <p:nvPr/>
        </p:nvPicPr>
        <p:blipFill>
          <a:blip r:embed="rId4">
            <a:alphaModFix amt="30000"/>
            <a:extLst>
              <a:ext uri="{28A0092B-C50C-407E-A947-70E740481C1C}">
                <a14:useLocalDpi xmlns:a14="http://schemas.microsoft.com/office/drawing/2010/main"/>
              </a:ext>
            </a:extLst>
          </a:blip>
          <a:stretch>
            <a:fillRect/>
          </a:stretch>
        </p:blipFill>
        <p:spPr>
          <a:xfrm>
            <a:off x="5402371" y="1629295"/>
            <a:ext cx="2928366" cy="2240280"/>
          </a:xfrm>
          <a:prstGeom prst="rect">
            <a:avLst/>
          </a:prstGeom>
        </p:spPr>
      </p:pic>
    </p:spTree>
    <p:extLst>
      <p:ext uri="{BB962C8B-B14F-4D97-AF65-F5344CB8AC3E}">
        <p14:creationId xmlns:p14="http://schemas.microsoft.com/office/powerpoint/2010/main" val="1151218154"/>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2AB88B61-4170-4D68-9BDD-A2EF5AD2AE1E}"/>
              </a:ext>
            </a:extLst>
          </p:cNvPr>
          <p:cNvSpPr>
            <a:spLocks noGrp="1"/>
          </p:cNvSpPr>
          <p:nvPr>
            <p:ph type="title"/>
          </p:nvPr>
        </p:nvSpPr>
        <p:spPr/>
        <p:txBody>
          <a:bodyPr/>
          <a:lstStyle/>
          <a:p>
            <a:r>
              <a:rPr lang="en-US"/>
              <a:t>Other individual changes to note</a:t>
            </a:r>
            <a:endParaRPr lang="en-US" dirty="0"/>
          </a:p>
        </p:txBody>
      </p:sp>
      <p:sp>
        <p:nvSpPr>
          <p:cNvPr id="6" name="Text Placeholder 5">
            <a:extLst>
              <a:ext uri="{FF2B5EF4-FFF2-40B4-BE49-F238E27FC236}">
                <a16:creationId xmlns:a16="http://schemas.microsoft.com/office/drawing/2014/main" id="{37FBD4AC-88DC-460B-A86E-E470123D8733}"/>
              </a:ext>
            </a:extLst>
          </p:cNvPr>
          <p:cNvSpPr>
            <a:spLocks noGrp="1"/>
          </p:cNvSpPr>
          <p:nvPr>
            <p:ph type="body" sz="quarter" idx="13"/>
          </p:nvPr>
        </p:nvSpPr>
        <p:spPr/>
        <p:txBody>
          <a:bodyPr/>
          <a:lstStyle/>
          <a:p>
            <a:endParaRPr lang="en-US" dirty="0"/>
          </a:p>
          <a:p>
            <a:r>
              <a:rPr lang="en-US" dirty="0"/>
              <a:t>Casualty losses: only from federally-declared disasters </a:t>
            </a:r>
          </a:p>
          <a:p>
            <a:r>
              <a:rPr lang="en-US" dirty="0"/>
              <a:t>Alimony: deduction/inclusion repealed for divorces executed after 12/31/18</a:t>
            </a:r>
          </a:p>
          <a:p>
            <a:r>
              <a:rPr lang="en-US" dirty="0"/>
              <a:t>Moving expenses deduction repealed</a:t>
            </a:r>
          </a:p>
          <a:p>
            <a:r>
              <a:rPr lang="en-US" dirty="0"/>
              <a:t>Kiddie tax now at trusts/estate tax rates</a:t>
            </a:r>
          </a:p>
          <a:p>
            <a:endParaRPr lang="en-US" dirty="0"/>
          </a:p>
          <a:p>
            <a:endParaRPr lang="en-US" dirty="0"/>
          </a:p>
        </p:txBody>
      </p:sp>
    </p:spTree>
    <p:extLst>
      <p:ext uri="{BB962C8B-B14F-4D97-AF65-F5344CB8AC3E}">
        <p14:creationId xmlns:p14="http://schemas.microsoft.com/office/powerpoint/2010/main" val="1808640942"/>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Charitable contribution changes</a:t>
            </a:r>
            <a:endParaRPr lang="en-US" dirty="0"/>
          </a:p>
        </p:txBody>
      </p:sp>
      <p:sp>
        <p:nvSpPr>
          <p:cNvPr id="3" name="Content Placeholder 2"/>
          <p:cNvSpPr>
            <a:spLocks noGrp="1"/>
          </p:cNvSpPr>
          <p:nvPr>
            <p:ph idx="1"/>
          </p:nvPr>
        </p:nvSpPr>
        <p:spPr/>
        <p:txBody>
          <a:bodyPr/>
          <a:lstStyle/>
          <a:p>
            <a:endParaRPr lang="en-US"/>
          </a:p>
          <a:p>
            <a:pPr lvl="1"/>
            <a:r>
              <a:rPr lang="en-US"/>
              <a:t>AGI limitation increased to 60% for cash contributions (from 50%)</a:t>
            </a:r>
          </a:p>
          <a:p>
            <a:pPr lvl="1"/>
            <a:r>
              <a:rPr lang="en-US"/>
              <a:t>No 80% deduction for right to purchase athletic tickets</a:t>
            </a:r>
          </a:p>
          <a:p>
            <a:pPr lvl="1"/>
            <a:r>
              <a:rPr lang="en-US"/>
              <a:t>Exception to contemporaneous written acknowledgement requirement is repealed (must be obtained now for any contribution of $250 or more)</a:t>
            </a:r>
          </a:p>
          <a:p>
            <a:pPr lvl="1"/>
            <a:endParaRPr lang="en-US"/>
          </a:p>
          <a:p>
            <a:pPr lvl="1"/>
            <a:endParaRPr lang="en-US" dirty="0"/>
          </a:p>
        </p:txBody>
      </p:sp>
      <p:sp>
        <p:nvSpPr>
          <p:cNvPr id="6" name="Content Placeholder 2"/>
          <p:cNvSpPr txBox="1">
            <a:spLocks/>
          </p:cNvSpPr>
          <p:nvPr/>
        </p:nvSpPr>
        <p:spPr>
          <a:xfrm>
            <a:off x="4252373" y="1051676"/>
            <a:ext cx="4351300" cy="3349625"/>
          </a:xfrm>
          <a:prstGeom prst="rect">
            <a:avLst/>
          </a:prstGeom>
        </p:spPr>
        <p:txBody>
          <a:bodyPr vert="horz" lIns="0" tIns="0" rIns="0" bIns="0" rtlCol="0">
            <a:noAutofit/>
          </a:bodyPr>
          <a:lstStyle>
            <a:lvl1pPr marL="192024" indent="-192024" algn="l" defTabSz="457200" rtl="0" eaLnBrk="1" latinLnBrk="0" hangingPunct="1">
              <a:lnSpc>
                <a:spcPts val="2200"/>
              </a:lnSpc>
              <a:spcBef>
                <a:spcPts val="0"/>
              </a:spcBef>
              <a:spcAft>
                <a:spcPts val="1200"/>
              </a:spcAft>
              <a:buClr>
                <a:schemeClr val="tx2"/>
              </a:buClr>
              <a:buFont typeface="Arial"/>
              <a:buChar char="•"/>
              <a:defRPr sz="1600" kern="1200">
                <a:solidFill>
                  <a:schemeClr val="bg2"/>
                </a:solidFill>
                <a:latin typeface="+mn-lt"/>
                <a:ea typeface="+mn-ea"/>
                <a:cs typeface="+mn-cs"/>
              </a:defRPr>
            </a:lvl1pPr>
            <a:lvl2pPr marL="4114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2pPr>
            <a:lvl3pPr marL="6400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3pPr>
            <a:lvl4pPr marL="8686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4pPr>
            <a:lvl5pPr marL="1097280" indent="-192024" algn="l" defTabSz="457200" rtl="0" eaLnBrk="1" latinLnBrk="0" hangingPunct="1">
              <a:lnSpc>
                <a:spcPts val="2200"/>
              </a:lnSpc>
              <a:spcBef>
                <a:spcPts val="0"/>
              </a:spcBef>
              <a:spcAft>
                <a:spcPts val="1200"/>
              </a:spcAft>
              <a:buFont typeface="Arial"/>
              <a:buChar char="»"/>
              <a:defRPr sz="1600" kern="1200">
                <a:solidFill>
                  <a:schemeClr val="bg2"/>
                </a:solidFill>
                <a:latin typeface="+mn-lt"/>
                <a:ea typeface="+mn-ea"/>
                <a:cs typeface="+mn-cs"/>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lvl="1">
              <a:spcBef>
                <a:spcPts val="750"/>
              </a:spcBef>
              <a:buClr>
                <a:srgbClr val="22659F"/>
              </a:buClr>
            </a:pPr>
            <a:endParaRPr lang="en-US" dirty="0"/>
          </a:p>
          <a:p>
            <a:pPr lvl="1">
              <a:spcBef>
                <a:spcPts val="750"/>
              </a:spcBef>
              <a:buClr>
                <a:srgbClr val="22659F"/>
              </a:buClr>
            </a:pPr>
            <a:endParaRPr lang="en-US" dirty="0"/>
          </a:p>
          <a:p>
            <a:pPr>
              <a:buClr>
                <a:srgbClr val="22659F"/>
              </a:buClr>
            </a:pPr>
            <a:endParaRPr lang="en-US" dirty="0"/>
          </a:p>
          <a:p>
            <a:pPr lvl="1">
              <a:buClr>
                <a:srgbClr val="22659F"/>
              </a:buClr>
            </a:pPr>
            <a:endParaRPr lang="en-US" dirty="0"/>
          </a:p>
          <a:p>
            <a:pPr lvl="1">
              <a:buClr>
                <a:srgbClr val="22659F"/>
              </a:buClr>
            </a:pPr>
            <a:endParaRPr lang="en-US" dirty="0"/>
          </a:p>
        </p:txBody>
      </p:sp>
    </p:spTree>
    <p:extLst>
      <p:ext uri="{BB962C8B-B14F-4D97-AF65-F5344CB8AC3E}">
        <p14:creationId xmlns:p14="http://schemas.microsoft.com/office/powerpoint/2010/main" val="880484397"/>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State and local tax issues</a:t>
            </a:r>
            <a:endParaRPr lang="en-US" dirty="0"/>
          </a:p>
        </p:txBody>
      </p:sp>
      <p:sp>
        <p:nvSpPr>
          <p:cNvPr id="3" name="Content Placeholder 2"/>
          <p:cNvSpPr>
            <a:spLocks noGrp="1"/>
          </p:cNvSpPr>
          <p:nvPr>
            <p:ph idx="1"/>
          </p:nvPr>
        </p:nvSpPr>
        <p:spPr/>
        <p:txBody>
          <a:bodyPr/>
          <a:lstStyle/>
          <a:p>
            <a:pPr marL="285750" indent="-285750">
              <a:buFont typeface="Arial" panose="020B0604020202020204" pitchFamily="34" charset="0"/>
              <a:buChar char="•"/>
            </a:pPr>
            <a:r>
              <a:rPr lang="en-US" dirty="0"/>
              <a:t>Total deduction limit of $10k ($5k if MFS)</a:t>
            </a:r>
          </a:p>
          <a:p>
            <a:pPr lvl="2"/>
            <a:r>
              <a:rPr lang="en-US" dirty="0"/>
              <a:t>Combination of income/sales and state/local property taxes</a:t>
            </a:r>
          </a:p>
          <a:p>
            <a:pPr lvl="1"/>
            <a:r>
              <a:rPr lang="en-US" dirty="0"/>
              <a:t>Exceptions</a:t>
            </a:r>
          </a:p>
          <a:p>
            <a:pPr lvl="2"/>
            <a:r>
              <a:rPr lang="en-US" dirty="0"/>
              <a:t>Tax imposed at entity level</a:t>
            </a:r>
          </a:p>
          <a:p>
            <a:pPr lvl="2"/>
            <a:r>
              <a:rPr lang="en-US" dirty="0"/>
              <a:t>Property taxes for residential rental property/business property</a:t>
            </a:r>
          </a:p>
          <a:p>
            <a:pPr marL="285750" indent="-285750">
              <a:buFont typeface="Arial" panose="020B0604020202020204" pitchFamily="34" charset="0"/>
              <a:buChar char="•"/>
            </a:pPr>
            <a:r>
              <a:rPr lang="en-US" dirty="0"/>
              <a:t>Prepayment of 2018 state income taxes in 2017</a:t>
            </a:r>
          </a:p>
          <a:p>
            <a:pPr marL="285750" indent="-285750">
              <a:buFont typeface="Arial" panose="020B0604020202020204" pitchFamily="34" charset="0"/>
              <a:buChar char="•"/>
            </a:pPr>
            <a:r>
              <a:rPr lang="en-US" dirty="0"/>
              <a:t>Prepayment of 2018 real estate taxes in 2017</a:t>
            </a: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6064827" y="0"/>
            <a:ext cx="3086100" cy="5143500"/>
          </a:xfrm>
          <a:prstGeom prst="rect">
            <a:avLst/>
          </a:prstGeom>
        </p:spPr>
      </p:pic>
      <p:pic>
        <p:nvPicPr>
          <p:cNvPr id="6" name="Picture 5"/>
          <p:cNvPicPr>
            <a:picLocks noChangeAspect="1"/>
          </p:cNvPicPr>
          <p:nvPr/>
        </p:nvPicPr>
        <p:blipFill>
          <a:blip r:embed="rId4" cstate="print">
            <a:alphaModFix amt="15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394489108"/>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now to avoid</a:t>
            </a:r>
            <a:br>
              <a:rPr lang="en-US"/>
            </a:br>
            <a:r>
              <a:rPr lang="en-US"/>
              <a:t>underpayment penalties</a:t>
            </a:r>
            <a:endParaRPr lang="en-US" dirty="0"/>
          </a:p>
        </p:txBody>
      </p:sp>
      <p:sp>
        <p:nvSpPr>
          <p:cNvPr id="3" name="Content Placeholder 2"/>
          <p:cNvSpPr>
            <a:spLocks noGrp="1"/>
          </p:cNvSpPr>
          <p:nvPr>
            <p:ph idx="1"/>
          </p:nvPr>
        </p:nvSpPr>
        <p:spPr/>
        <p:txBody>
          <a:bodyPr/>
          <a:lstStyle/>
          <a:p>
            <a:endParaRPr lang="en-US" dirty="0"/>
          </a:p>
          <a:p>
            <a:pPr marL="93726" indent="-285750">
              <a:buFont typeface="Arial" panose="020B0604020202020204" pitchFamily="34" charset="0"/>
              <a:buChar char="•"/>
            </a:pPr>
            <a:r>
              <a:rPr lang="en-US" dirty="0"/>
              <a:t>Estimated tax payments/withholding</a:t>
            </a:r>
          </a:p>
        </p:txBody>
      </p:sp>
      <p:sp>
        <p:nvSpPr>
          <p:cNvPr id="6" name="Rectangle 5"/>
          <p:cNvSpPr/>
          <p:nvPr/>
        </p:nvSpPr>
        <p:spPr>
          <a:xfrm>
            <a:off x="4933248"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flipH="1">
            <a:off x="5120640" y="0"/>
            <a:ext cx="4023360" cy="5143500"/>
          </a:xfrm>
          <a:prstGeom prst="rect">
            <a:avLst/>
          </a:prstGeom>
        </p:spPr>
      </p:pic>
      <p:pic>
        <p:nvPicPr>
          <p:cNvPr id="7" name="Picture 6"/>
          <p:cNvPicPr>
            <a:picLocks noChangeAspect="1"/>
          </p:cNvPicPr>
          <p:nvPr/>
        </p:nvPicPr>
        <p:blipFill>
          <a:blip r:embed="rId4" cstate="print">
            <a:alphaModFix amt="20000"/>
            <a:extLst>
              <a:ext uri="{28A0092B-C50C-407E-A947-70E740481C1C}">
                <a14:useLocalDpi xmlns:a14="http://schemas.microsoft.com/office/drawing/2010/main"/>
              </a:ext>
            </a:extLst>
          </a:blip>
          <a:stretch>
            <a:fillRect/>
          </a:stretch>
        </p:blipFill>
        <p:spPr>
          <a:xfrm>
            <a:off x="6816436" y="0"/>
            <a:ext cx="2327563" cy="2643447"/>
          </a:xfrm>
          <a:prstGeom prst="rect">
            <a:avLst/>
          </a:prstGeom>
        </p:spPr>
      </p:pic>
    </p:spTree>
    <p:extLst>
      <p:ext uri="{BB962C8B-B14F-4D97-AF65-F5344CB8AC3E}">
        <p14:creationId xmlns:p14="http://schemas.microsoft.com/office/powerpoint/2010/main" val="2073570011"/>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rotWithShape="1">
          <a:blip r:embed="rId3" cstate="print">
            <a:extLst>
              <a:ext uri="{28A0092B-C50C-407E-A947-70E740481C1C}">
                <a14:useLocalDpi xmlns:a14="http://schemas.microsoft.com/office/drawing/2010/main"/>
              </a:ext>
            </a:extLst>
          </a:blip>
          <a:srcRect r="-91"/>
          <a:stretch/>
        </p:blipFill>
        <p:spPr>
          <a:xfrm>
            <a:off x="-8314" y="0"/>
            <a:ext cx="9152313" cy="3848793"/>
          </a:xfrm>
          <a:prstGeom prst="rect">
            <a:avLst/>
          </a:prstGeom>
        </p:spPr>
      </p:pic>
      <p:pic>
        <p:nvPicPr>
          <p:cNvPr id="6" name="Picture 5"/>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455613" y="549476"/>
            <a:ext cx="1081233" cy="489615"/>
          </a:xfrm>
          <a:prstGeom prst="rect">
            <a:avLst/>
          </a:prstGeom>
        </p:spPr>
      </p:pic>
      <p:sp>
        <p:nvSpPr>
          <p:cNvPr id="11" name="Rectangle 10"/>
          <p:cNvSpPr/>
          <p:nvPr/>
        </p:nvSpPr>
        <p:spPr>
          <a:xfrm>
            <a:off x="290946" y="4638502"/>
            <a:ext cx="8528964" cy="504998"/>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itle 1"/>
          <p:cNvSpPr>
            <a:spLocks noGrp="1"/>
          </p:cNvSpPr>
          <p:nvPr>
            <p:ph type="title"/>
          </p:nvPr>
        </p:nvSpPr>
        <p:spPr>
          <a:xfrm>
            <a:off x="455613" y="1827886"/>
            <a:ext cx="8364296" cy="1536425"/>
          </a:xfrm>
        </p:spPr>
        <p:txBody>
          <a:bodyPr/>
          <a:lstStyle/>
          <a:p>
            <a:pPr>
              <a:lnSpc>
                <a:spcPct val="100000"/>
              </a:lnSpc>
            </a:pPr>
            <a:r>
              <a:rPr lang="en-US" sz="4000" dirty="0">
                <a:solidFill>
                  <a:schemeClr val="bg1"/>
                </a:solidFill>
              </a:rPr>
              <a:t>Tax Cuts &amp; Jobs Act – </a:t>
            </a:r>
            <a:r>
              <a:rPr lang="en-US" sz="4000" dirty="0">
                <a:solidFill>
                  <a:schemeClr val="accent2">
                    <a:lumMod val="60000"/>
                    <a:lumOff val="40000"/>
                  </a:schemeClr>
                </a:solidFill>
              </a:rPr>
              <a:t>Individuals</a:t>
            </a:r>
            <a:endParaRPr lang="en-US" sz="2800" dirty="0">
              <a:solidFill>
                <a:schemeClr val="bg1"/>
              </a:solidFill>
              <a:latin typeface="Arial" pitchFamily="-64" charset="0"/>
              <a:ea typeface="ＭＳ Ｐゴシック" pitchFamily="-64" charset="-128"/>
            </a:endParaRPr>
          </a:p>
        </p:txBody>
      </p:sp>
      <p:sp>
        <p:nvSpPr>
          <p:cNvPr id="8" name="Title 1"/>
          <p:cNvSpPr txBox="1">
            <a:spLocks/>
          </p:cNvSpPr>
          <p:nvPr/>
        </p:nvSpPr>
        <p:spPr>
          <a:xfrm>
            <a:off x="2419004" y="4022713"/>
            <a:ext cx="2836227" cy="1745109"/>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1400" b="1" dirty="0">
                <a:solidFill>
                  <a:schemeClr val="tx1"/>
                </a:solidFill>
                <a:latin typeface="ArialBold" charset="0"/>
                <a:ea typeface="ArialBold" charset="0"/>
                <a:cs typeface="ArialBold" charset="0"/>
              </a:rPr>
              <a:t>CPA Firm Name</a:t>
            </a:r>
          </a:p>
          <a:p>
            <a:r>
              <a:rPr lang="en-US" sz="1200" dirty="0">
                <a:solidFill>
                  <a:schemeClr val="tx1"/>
                </a:solidFill>
              </a:rPr>
              <a:t>Contact information:</a:t>
            </a:r>
          </a:p>
          <a:p>
            <a:r>
              <a:rPr lang="en-US" sz="1200" dirty="0">
                <a:solidFill>
                  <a:schemeClr val="tx1"/>
                </a:solidFill>
              </a:rPr>
              <a:t>Address, State</a:t>
            </a:r>
            <a:br>
              <a:rPr lang="en-US" sz="1200" dirty="0">
                <a:solidFill>
                  <a:schemeClr val="tx1"/>
                </a:solidFill>
              </a:rPr>
            </a:br>
            <a:r>
              <a:rPr lang="en-US" sz="1200" dirty="0">
                <a:solidFill>
                  <a:schemeClr val="tx1"/>
                </a:solidFill>
              </a:rPr>
              <a:t>###-###-####</a:t>
            </a:r>
          </a:p>
          <a:p>
            <a:r>
              <a:rPr lang="en-US" sz="1200" dirty="0">
                <a:solidFill>
                  <a:schemeClr val="tx1"/>
                </a:solidFill>
              </a:rPr>
              <a:t>websiteaddress.com</a:t>
            </a:r>
          </a:p>
        </p:txBody>
      </p:sp>
      <p:sp>
        <p:nvSpPr>
          <p:cNvPr id="5" name="Rectangle 4"/>
          <p:cNvSpPr/>
          <p:nvPr/>
        </p:nvSpPr>
        <p:spPr>
          <a:xfrm>
            <a:off x="455613" y="4055965"/>
            <a:ext cx="1770611" cy="906087"/>
          </a:xfrm>
          <a:prstGeom prst="rect">
            <a:avLst/>
          </a:prstGeom>
          <a:solidFill>
            <a:schemeClr val="bg1"/>
          </a:solidFill>
          <a:ln>
            <a:solidFill>
              <a:schemeClr val="tx1"/>
            </a:solid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9" name="Title 1"/>
          <p:cNvSpPr txBox="1">
            <a:spLocks/>
          </p:cNvSpPr>
          <p:nvPr/>
        </p:nvSpPr>
        <p:spPr>
          <a:xfrm>
            <a:off x="648393" y="4209081"/>
            <a:ext cx="1488955" cy="645612"/>
          </a:xfrm>
          <a:prstGeom prst="rect">
            <a:avLst/>
          </a:prstGeom>
        </p:spPr>
        <p:txBody>
          <a:bodyPr vert="horz" lIns="0" tIns="0" rIns="0" bIns="0" rtlCol="0" anchor="t">
            <a:normAutofit/>
          </a:bodyPr>
          <a:lstStyle>
            <a:lvl1pPr algn="l" defTabSz="457200" rtl="0" eaLnBrk="1" latinLnBrk="0" hangingPunct="1">
              <a:spcBef>
                <a:spcPct val="0"/>
              </a:spcBef>
              <a:buNone/>
              <a:defRPr sz="2200" kern="1200">
                <a:solidFill>
                  <a:schemeClr val="tx2"/>
                </a:solidFill>
                <a:latin typeface="+mj-lt"/>
                <a:ea typeface="+mj-ea"/>
                <a:cs typeface="+mj-cs"/>
              </a:defRPr>
            </a:lvl1pPr>
          </a:lstStyle>
          <a:p>
            <a:r>
              <a:rPr lang="en-US" sz="2000" dirty="0">
                <a:solidFill>
                  <a:srgbClr val="F114BB"/>
                </a:solidFill>
              </a:rPr>
              <a:t>FPO</a:t>
            </a:r>
          </a:p>
          <a:p>
            <a:r>
              <a:rPr lang="en-US" sz="1600" dirty="0">
                <a:solidFill>
                  <a:srgbClr val="22659F"/>
                </a:solidFill>
              </a:rPr>
              <a:t>Logo goes here</a:t>
            </a:r>
          </a:p>
        </p:txBody>
      </p:sp>
    </p:spTree>
    <p:extLst>
      <p:ext uri="{BB962C8B-B14F-4D97-AF65-F5344CB8AC3E}">
        <p14:creationId xmlns:p14="http://schemas.microsoft.com/office/powerpoint/2010/main" val="1084072453"/>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730B-52A1-4388-A256-67891E81D0A4}"/>
              </a:ext>
            </a:extLst>
          </p:cNvPr>
          <p:cNvSpPr>
            <a:spLocks noGrp="1"/>
          </p:cNvSpPr>
          <p:nvPr>
            <p:ph type="title"/>
          </p:nvPr>
        </p:nvSpPr>
        <p:spPr/>
        <p:txBody>
          <a:bodyPr/>
          <a:lstStyle/>
          <a:p>
            <a:r>
              <a:rPr lang="en-US"/>
              <a:t>Proposed changes not included in final bill (but were in either House or Senate bill) include …</a:t>
            </a:r>
            <a:endParaRPr lang="en-US" dirty="0"/>
          </a:p>
        </p:txBody>
      </p:sp>
      <p:sp>
        <p:nvSpPr>
          <p:cNvPr id="3" name="Content Placeholder 2">
            <a:extLst>
              <a:ext uri="{FF2B5EF4-FFF2-40B4-BE49-F238E27FC236}">
                <a16:creationId xmlns:a16="http://schemas.microsoft.com/office/drawing/2014/main" id="{81CC69E7-C650-4B04-A4EE-030C6FF1609A}"/>
              </a:ext>
            </a:extLst>
          </p:cNvPr>
          <p:cNvSpPr>
            <a:spLocks noGrp="1"/>
          </p:cNvSpPr>
          <p:nvPr>
            <p:ph type="body" sz="quarter" idx="13"/>
          </p:nvPr>
        </p:nvSpPr>
        <p:spPr>
          <a:xfrm>
            <a:off x="458528" y="1300061"/>
            <a:ext cx="8228271" cy="3349625"/>
          </a:xfrm>
        </p:spPr>
        <p:txBody>
          <a:bodyPr/>
          <a:lstStyle/>
          <a:p>
            <a:r>
              <a:rPr lang="en-US" dirty="0"/>
              <a:t>Additional standard deduction for elderly and blind</a:t>
            </a:r>
          </a:p>
          <a:p>
            <a:r>
              <a:rPr lang="en-US" dirty="0"/>
              <a:t>$250 above-the-line teacher deduction is not changed</a:t>
            </a:r>
          </a:p>
          <a:p>
            <a:r>
              <a:rPr lang="en-US" dirty="0"/>
              <a:t>Exclusion for employer-provided dependent care assistance</a:t>
            </a:r>
          </a:p>
          <a:p>
            <a:r>
              <a:rPr lang="en-US" dirty="0"/>
              <a:t>Exclusion for adoption assistance programs </a:t>
            </a:r>
          </a:p>
          <a:p>
            <a:r>
              <a:rPr lang="en-US" dirty="0"/>
              <a:t>Reduction of capital gain rates/changes to taxation of interest income</a:t>
            </a:r>
          </a:p>
          <a:p>
            <a:endParaRPr lang="en-US" dirty="0"/>
          </a:p>
          <a:p>
            <a:endParaRPr lang="en-US" dirty="0"/>
          </a:p>
          <a:p>
            <a:r>
              <a:rPr lang="en-US" dirty="0"/>
              <a:t>Sec. 121 exclusion of gain on sale of principal residence </a:t>
            </a:r>
          </a:p>
          <a:p>
            <a:r>
              <a:rPr lang="en-US" dirty="0"/>
              <a:t>Required use of FIFO to determine basis of stock dispositions </a:t>
            </a:r>
          </a:p>
          <a:p>
            <a:r>
              <a:rPr lang="en-US" dirty="0"/>
              <a:t>Charitable driving remains at 14 cents/mile (rather than actual)</a:t>
            </a:r>
          </a:p>
          <a:p>
            <a:r>
              <a:rPr lang="en-US" dirty="0"/>
              <a:t>Consolidation and modification of education provisions not included (only change is to expand 529 plans)</a:t>
            </a:r>
          </a:p>
          <a:p>
            <a:r>
              <a:rPr lang="en-US" dirty="0"/>
              <a:t>Plug-in electric vehicle credit (Sec. 30D) </a:t>
            </a:r>
          </a:p>
          <a:p>
            <a:endParaRPr lang="en-US" dirty="0"/>
          </a:p>
        </p:txBody>
      </p:sp>
    </p:spTree>
    <p:extLst>
      <p:ext uri="{BB962C8B-B14F-4D97-AF65-F5344CB8AC3E}">
        <p14:creationId xmlns:p14="http://schemas.microsoft.com/office/powerpoint/2010/main" val="621878211"/>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10F730B-52A1-4388-A256-67891E81D0A4}"/>
              </a:ext>
            </a:extLst>
          </p:cNvPr>
          <p:cNvSpPr>
            <a:spLocks noGrp="1"/>
          </p:cNvSpPr>
          <p:nvPr>
            <p:ph type="title"/>
          </p:nvPr>
        </p:nvSpPr>
        <p:spPr/>
        <p:txBody>
          <a:bodyPr/>
          <a:lstStyle/>
          <a:p>
            <a:r>
              <a:rPr lang="en-US"/>
              <a:t>Depreciation changes</a:t>
            </a:r>
            <a:endParaRPr lang="en-US" dirty="0"/>
          </a:p>
        </p:txBody>
      </p:sp>
      <p:sp>
        <p:nvSpPr>
          <p:cNvPr id="3" name="Content Placeholder 2">
            <a:extLst>
              <a:ext uri="{FF2B5EF4-FFF2-40B4-BE49-F238E27FC236}">
                <a16:creationId xmlns:a16="http://schemas.microsoft.com/office/drawing/2014/main" id="{81CC69E7-C650-4B04-A4EE-030C6FF1609A}"/>
              </a:ext>
            </a:extLst>
          </p:cNvPr>
          <p:cNvSpPr>
            <a:spLocks noGrp="1"/>
          </p:cNvSpPr>
          <p:nvPr>
            <p:ph type="body" sz="quarter" idx="13"/>
          </p:nvPr>
        </p:nvSpPr>
        <p:spPr>
          <a:xfrm>
            <a:off x="457201" y="896937"/>
            <a:ext cx="8228271" cy="3349625"/>
          </a:xfrm>
        </p:spPr>
        <p:txBody>
          <a:bodyPr/>
          <a:lstStyle/>
          <a:p>
            <a:r>
              <a:rPr lang="en-US" dirty="0"/>
              <a:t>Additional first year/bonus depreciation- 100% for property acquired after 9/27/17</a:t>
            </a:r>
          </a:p>
          <a:p>
            <a:r>
              <a:rPr lang="en-US" dirty="0"/>
              <a:t>Phase down schedule for years after 2022</a:t>
            </a:r>
          </a:p>
          <a:p>
            <a:r>
              <a:rPr lang="en-US" dirty="0"/>
              <a:t>Now allowed for new and used property</a:t>
            </a:r>
          </a:p>
          <a:p>
            <a:r>
              <a:rPr lang="en-US" dirty="0"/>
              <a:t>Qualified improvement property no longer qualifies</a:t>
            </a:r>
          </a:p>
          <a:p>
            <a:r>
              <a:rPr lang="en-US" dirty="0"/>
              <a:t>Luxury auto limits – (note that additional $8k depreciation has been extended for 2017)</a:t>
            </a:r>
          </a:p>
          <a:p>
            <a:r>
              <a:rPr lang="en-US" dirty="0"/>
              <a:t>Increases to Sec. 179 ($1M and threshold $2.5M)</a:t>
            </a:r>
          </a:p>
          <a:p>
            <a:r>
              <a:rPr lang="en-US" dirty="0"/>
              <a:t>SUV limitation remains at $25,000</a:t>
            </a:r>
          </a:p>
          <a:p>
            <a:r>
              <a:rPr lang="en-US" dirty="0"/>
              <a:t>Limits are indexed for inflation</a:t>
            </a:r>
          </a:p>
          <a:p>
            <a:r>
              <a:rPr lang="en-US" dirty="0"/>
              <a:t>Expansion for certain real property (roofs, HVAC)</a:t>
            </a:r>
          </a:p>
          <a:p>
            <a:r>
              <a:rPr lang="en-US" dirty="0"/>
              <a:t>Allows residential rental property</a:t>
            </a:r>
          </a:p>
          <a:p>
            <a:endParaRPr lang="en-US" dirty="0"/>
          </a:p>
        </p:txBody>
      </p:sp>
    </p:spTree>
    <p:extLst>
      <p:ext uri="{BB962C8B-B14F-4D97-AF65-F5344CB8AC3E}">
        <p14:creationId xmlns:p14="http://schemas.microsoft.com/office/powerpoint/2010/main" val="71302829"/>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Planning tips</a:t>
            </a:r>
            <a:endParaRPr lang="en-US" dirty="0"/>
          </a:p>
        </p:txBody>
      </p:sp>
      <p:sp>
        <p:nvSpPr>
          <p:cNvPr id="8" name="Text Placeholder 7">
            <a:extLst>
              <a:ext uri="{FF2B5EF4-FFF2-40B4-BE49-F238E27FC236}">
                <a16:creationId xmlns:a16="http://schemas.microsoft.com/office/drawing/2014/main" id="{DDB4D9A6-B636-452D-A671-3566AD9FD956}"/>
              </a:ext>
            </a:extLst>
          </p:cNvPr>
          <p:cNvSpPr>
            <a:spLocks noGrp="1"/>
          </p:cNvSpPr>
          <p:nvPr>
            <p:ph type="body" sz="quarter" idx="13"/>
          </p:nvPr>
        </p:nvSpPr>
        <p:spPr/>
        <p:txBody>
          <a:bodyPr/>
          <a:lstStyle/>
          <a:p>
            <a:pPr marL="0" indent="0">
              <a:buNone/>
            </a:pPr>
            <a:endParaRPr lang="en-US" dirty="0"/>
          </a:p>
          <a:p>
            <a:pPr marL="0" indent="0">
              <a:buNone/>
            </a:pPr>
            <a:r>
              <a:rPr lang="en-US" dirty="0"/>
              <a:t>Requires rethinking and planning in many areas</a:t>
            </a:r>
          </a:p>
          <a:p>
            <a:r>
              <a:rPr lang="en-US" dirty="0"/>
              <a:t>Choice of entity for business ventures</a:t>
            </a:r>
          </a:p>
          <a:p>
            <a:r>
              <a:rPr lang="en-US" dirty="0"/>
              <a:t>Charitable giving planning</a:t>
            </a:r>
          </a:p>
          <a:p>
            <a:r>
              <a:rPr lang="en-US" dirty="0"/>
              <a:t>Estate/gift planning with temporary increased exemption</a:t>
            </a:r>
          </a:p>
          <a:p>
            <a:r>
              <a:rPr lang="en-US" dirty="0"/>
              <a:t>Stock option and restricted stock exercise planning   </a:t>
            </a:r>
          </a:p>
          <a:p>
            <a:r>
              <a:rPr lang="en-US" dirty="0"/>
              <a:t>Interplay of Sec. 199A with remaining rules such as NIIT, passive activity loss limits</a:t>
            </a:r>
          </a:p>
          <a:p>
            <a:endParaRPr lang="en-US" dirty="0"/>
          </a:p>
        </p:txBody>
      </p:sp>
      <p:sp>
        <p:nvSpPr>
          <p:cNvPr id="4" name="Content Placeholder 2"/>
          <p:cNvSpPr txBox="1">
            <a:spLocks/>
          </p:cNvSpPr>
          <p:nvPr/>
        </p:nvSpPr>
        <p:spPr>
          <a:xfrm>
            <a:off x="380130" y="1024078"/>
            <a:ext cx="5523235" cy="2597727"/>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5" name="Picture 4"/>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6866312" y="0"/>
            <a:ext cx="2277687" cy="5143500"/>
          </a:xfrm>
          <a:prstGeom prst="rect">
            <a:avLst/>
          </a:prstGeom>
        </p:spPr>
      </p:pic>
      <p:pic>
        <p:nvPicPr>
          <p:cNvPr id="6" name="Picture 5"/>
          <p:cNvPicPr>
            <a:picLocks noChangeAspect="1"/>
          </p:cNvPicPr>
          <p:nvPr/>
        </p:nvPicPr>
        <p:blipFill rotWithShape="1">
          <a:blip r:embed="rId4" cstate="print">
            <a:alphaModFix amt="30000"/>
            <a:extLst>
              <a:ext uri="{28A0092B-C50C-407E-A947-70E740481C1C}">
                <a14:useLocalDpi xmlns:a14="http://schemas.microsoft.com/office/drawing/2010/main"/>
              </a:ext>
            </a:extLst>
          </a:blip>
          <a:srcRect l="19076" t="40797" r="10413" b="7260"/>
          <a:stretch/>
        </p:blipFill>
        <p:spPr>
          <a:xfrm>
            <a:off x="6993990" y="1629294"/>
            <a:ext cx="2394812" cy="1687483"/>
          </a:xfrm>
          <a:prstGeom prst="rect">
            <a:avLst/>
          </a:prstGeom>
        </p:spPr>
      </p:pic>
    </p:spTree>
    <p:extLst>
      <p:ext uri="{BB962C8B-B14F-4D97-AF65-F5344CB8AC3E}">
        <p14:creationId xmlns:p14="http://schemas.microsoft.com/office/powerpoint/2010/main" val="4137195966"/>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solidFill>
                  <a:srgbClr val="22659F"/>
                </a:solidFill>
              </a:rPr>
              <a:t>Planning opportunities</a:t>
            </a:r>
          </a:p>
        </p:txBody>
      </p:sp>
      <p:cxnSp>
        <p:nvCxnSpPr>
          <p:cNvPr id="5" name="Straight Connector 4"/>
          <p:cNvCxnSpPr/>
          <p:nvPr/>
        </p:nvCxnSpPr>
        <p:spPr>
          <a:xfrm flipV="1">
            <a:off x="2190347" y="2604944"/>
            <a:ext cx="5203566" cy="1"/>
          </a:xfrm>
          <a:prstGeom prst="line">
            <a:avLst/>
          </a:prstGeom>
          <a:ln w="12700">
            <a:solidFill>
              <a:schemeClr val="tx1">
                <a:lumMod val="40000"/>
                <a:lumOff val="60000"/>
              </a:schemeClr>
            </a:solidFill>
          </a:ln>
          <a:effectLst/>
        </p:spPr>
        <p:style>
          <a:lnRef idx="2">
            <a:schemeClr val="accent1"/>
          </a:lnRef>
          <a:fillRef idx="0">
            <a:schemeClr val="accent1"/>
          </a:fillRef>
          <a:effectRef idx="1">
            <a:schemeClr val="accent1"/>
          </a:effectRef>
          <a:fontRef idx="minor">
            <a:schemeClr val="tx1"/>
          </a:fontRef>
        </p:style>
      </p:cxnSp>
      <p:sp>
        <p:nvSpPr>
          <p:cNvPr id="6" name="Rectangle 5"/>
          <p:cNvSpPr/>
          <p:nvPr/>
        </p:nvSpPr>
        <p:spPr>
          <a:xfrm>
            <a:off x="1525329" y="1742141"/>
            <a:ext cx="1845440" cy="1659152"/>
          </a:xfrm>
          <a:prstGeom prst="rect">
            <a:avLst/>
          </a:prstGeom>
          <a:solidFill>
            <a:schemeClr val="accent5"/>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8" name="Rectangle 7"/>
          <p:cNvSpPr/>
          <p:nvPr/>
        </p:nvSpPr>
        <p:spPr>
          <a:xfrm>
            <a:off x="3584165" y="1742141"/>
            <a:ext cx="1845440" cy="1659151"/>
          </a:xfrm>
          <a:prstGeom prst="rect">
            <a:avLst/>
          </a:prstGeom>
          <a:solidFill>
            <a:schemeClr val="accent4"/>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0" name="Rectangle 9"/>
          <p:cNvSpPr/>
          <p:nvPr/>
        </p:nvSpPr>
        <p:spPr>
          <a:xfrm>
            <a:off x="5650461" y="1742141"/>
            <a:ext cx="1845440" cy="1659151"/>
          </a:xfrm>
          <a:prstGeom prst="rect">
            <a:avLst/>
          </a:prstGeom>
          <a:solidFill>
            <a:schemeClr val="accent6"/>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sp>
        <p:nvSpPr>
          <p:cNvPr id="12" name="TextBox 11"/>
          <p:cNvSpPr txBox="1"/>
          <p:nvPr/>
        </p:nvSpPr>
        <p:spPr>
          <a:xfrm>
            <a:off x="1672418" y="2044713"/>
            <a:ext cx="1632969" cy="1077218"/>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Complexity = possible savings opportunities</a:t>
            </a:r>
          </a:p>
        </p:txBody>
      </p:sp>
      <p:sp>
        <p:nvSpPr>
          <p:cNvPr id="13" name="TextBox 12"/>
          <p:cNvSpPr txBox="1"/>
          <p:nvPr/>
        </p:nvSpPr>
        <p:spPr>
          <a:xfrm>
            <a:off x="3803564" y="2044712"/>
            <a:ext cx="1493183"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Consider evaluating tax structure</a:t>
            </a:r>
            <a:endParaRPr lang="en-US" sz="1200" b="1" dirty="0">
              <a:solidFill>
                <a:schemeClr val="bg1"/>
              </a:solidFill>
              <a:latin typeface="ArialBold" charset="0"/>
              <a:ea typeface="ArialBold" charset="0"/>
              <a:cs typeface="ArialBold" charset="0"/>
            </a:endParaRPr>
          </a:p>
        </p:txBody>
      </p:sp>
      <p:sp>
        <p:nvSpPr>
          <p:cNvPr id="14" name="TextBox 13"/>
          <p:cNvSpPr txBox="1"/>
          <p:nvPr/>
        </p:nvSpPr>
        <p:spPr>
          <a:xfrm>
            <a:off x="5662780" y="2044712"/>
            <a:ext cx="1951989" cy="830997"/>
          </a:xfrm>
          <a:prstGeom prst="rect">
            <a:avLst/>
          </a:prstGeom>
          <a:noFill/>
          <a:effectLst/>
        </p:spPr>
        <p:txBody>
          <a:bodyPr wrap="square" rtlCol="0">
            <a:spAutoFit/>
          </a:bodyPr>
          <a:lstStyle/>
          <a:p>
            <a:r>
              <a:rPr lang="en-US" sz="1600" b="1" dirty="0">
                <a:solidFill>
                  <a:schemeClr val="bg1"/>
                </a:solidFill>
                <a:latin typeface="ArialBold" charset="0"/>
                <a:ea typeface="ArialBold" charset="0"/>
                <a:cs typeface="ArialBold" charset="0"/>
              </a:rPr>
              <a:t>A CPA can provide financial planning services</a:t>
            </a:r>
          </a:p>
        </p:txBody>
      </p:sp>
    </p:spTree>
    <p:extLst>
      <p:ext uri="{BB962C8B-B14F-4D97-AF65-F5344CB8AC3E}">
        <p14:creationId xmlns:p14="http://schemas.microsoft.com/office/powerpoint/2010/main" val="184963498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913585" y="2837260"/>
            <a:ext cx="1394934" cy="415498"/>
          </a:xfrm>
          <a:prstGeom prst="rect">
            <a:avLst/>
          </a:prstGeom>
        </p:spPr>
        <p:txBody>
          <a:bodyPr wrap="none">
            <a:spAutoFit/>
          </a:bodyPr>
          <a:lstStyle/>
          <a:p>
            <a:pPr>
              <a:defRPr/>
            </a:pPr>
            <a:r>
              <a:rPr lang="en-US" sz="2100" dirty="0">
                <a:solidFill>
                  <a:srgbClr val="FFFFFF"/>
                </a:solidFill>
                <a:latin typeface="+mj-lt"/>
                <a:cs typeface="Arial" charset="0"/>
              </a:rPr>
              <a:t>Questions</a:t>
            </a:r>
            <a:endParaRPr lang="en-US" sz="2100" dirty="0">
              <a:latin typeface="+mj-lt"/>
            </a:endParaRPr>
          </a:p>
        </p:txBody>
      </p:sp>
      <p:pic>
        <p:nvPicPr>
          <p:cNvPr id="5" name="Picture 4"/>
          <p:cNvPicPr>
            <a:picLocks noChangeAspect="1"/>
          </p:cNvPicPr>
          <p:nvPr/>
        </p:nvPicPr>
        <p:blipFill>
          <a:blip r:embed="rId3" cstate="screen">
            <a:extLst>
              <a:ext uri="{28A0092B-C50C-407E-A947-70E740481C1C}">
                <a14:useLocalDpi xmlns:a14="http://schemas.microsoft.com/office/drawing/2010/main"/>
              </a:ext>
            </a:extLst>
          </a:blip>
          <a:stretch>
            <a:fillRect/>
          </a:stretch>
        </p:blipFill>
        <p:spPr>
          <a:xfrm>
            <a:off x="0" y="0"/>
            <a:ext cx="9144000" cy="5143500"/>
          </a:xfrm>
          <a:prstGeom prst="rect">
            <a:avLst/>
          </a:prstGeom>
        </p:spPr>
      </p:pic>
    </p:spTree>
    <p:extLst>
      <p:ext uri="{BB962C8B-B14F-4D97-AF65-F5344CB8AC3E}">
        <p14:creationId xmlns:p14="http://schemas.microsoft.com/office/powerpoint/2010/main" val="2927903522"/>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3">
            <a:extLst>
              <a:ext uri="{28A0092B-C50C-407E-A947-70E740481C1C}">
                <a14:useLocalDpi xmlns:a14="http://schemas.microsoft.com/office/drawing/2010/main"/>
              </a:ext>
            </a:extLst>
          </a:blip>
          <a:stretch>
            <a:fillRect/>
          </a:stretch>
        </p:blipFill>
        <p:spPr>
          <a:xfrm>
            <a:off x="0" y="0"/>
            <a:ext cx="9144000" cy="5143500"/>
          </a:xfrm>
          <a:prstGeom prst="rect">
            <a:avLst/>
          </a:prstGeom>
        </p:spPr>
      </p:pic>
      <p:sp>
        <p:nvSpPr>
          <p:cNvPr id="4" name="TextBox 3"/>
          <p:cNvSpPr txBox="1"/>
          <p:nvPr/>
        </p:nvSpPr>
        <p:spPr>
          <a:xfrm>
            <a:off x="505691" y="2289126"/>
            <a:ext cx="5789903" cy="1138773"/>
          </a:xfrm>
          <a:prstGeom prst="rect">
            <a:avLst/>
          </a:prstGeom>
          <a:noFill/>
        </p:spPr>
        <p:txBody>
          <a:bodyPr wrap="square" lIns="0" tIns="0" bIns="0" rtlCol="0">
            <a:noAutofit/>
          </a:bodyPr>
          <a:lstStyle/>
          <a:p>
            <a:r>
              <a:rPr lang="en-US" sz="6800" dirty="0">
                <a:solidFill>
                  <a:srgbClr val="FFFFFF"/>
                </a:solidFill>
              </a:rPr>
              <a:t>Thank you</a:t>
            </a:r>
          </a:p>
        </p:txBody>
      </p:sp>
      <p:pic>
        <p:nvPicPr>
          <p:cNvPr id="5" name="Picture 4"/>
          <p:cNvPicPr>
            <a:picLocks noChangeAspect="1"/>
          </p:cNvPicPr>
          <p:nvPr/>
        </p:nvPicPr>
        <p:blipFill>
          <a:blip r:embed="rId4" cstate="screen">
            <a:extLst>
              <a:ext uri="{28A0092B-C50C-407E-A947-70E740481C1C}">
                <a14:useLocalDpi xmlns:a14="http://schemas.microsoft.com/office/drawing/2010/main"/>
              </a:ext>
            </a:extLst>
          </a:blip>
          <a:stretch>
            <a:fillRect/>
          </a:stretch>
        </p:blipFill>
        <p:spPr>
          <a:xfrm>
            <a:off x="505691" y="431386"/>
            <a:ext cx="970804" cy="439609"/>
          </a:xfrm>
          <a:prstGeom prst="rect">
            <a:avLst/>
          </a:prstGeom>
        </p:spPr>
      </p:pic>
      <p:sp>
        <p:nvSpPr>
          <p:cNvPr id="7" name="TextBox 6"/>
          <p:cNvSpPr txBox="1"/>
          <p:nvPr/>
        </p:nvSpPr>
        <p:spPr>
          <a:xfrm>
            <a:off x="505691" y="4431606"/>
            <a:ext cx="6581701" cy="235962"/>
          </a:xfrm>
          <a:prstGeom prst="rect">
            <a:avLst/>
          </a:prstGeom>
          <a:noFill/>
        </p:spPr>
        <p:txBody>
          <a:bodyPr wrap="square" rtlCol="0">
            <a:spAutoFit/>
          </a:bodyPr>
          <a:lstStyle/>
          <a:p>
            <a:r>
              <a:rPr lang="en-US" sz="1400" baseline="30000" dirty="0">
                <a:solidFill>
                  <a:schemeClr val="bg1"/>
                </a:solidFill>
              </a:rPr>
              <a:t>© 2017 Association of International Certified Professional Accountants. All rights reserved.</a:t>
            </a:r>
          </a:p>
        </p:txBody>
      </p:sp>
    </p:spTree>
    <p:extLst>
      <p:ext uri="{BB962C8B-B14F-4D97-AF65-F5344CB8AC3E}">
        <p14:creationId xmlns:p14="http://schemas.microsoft.com/office/powerpoint/2010/main" val="2056576322"/>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Many changes!</a:t>
            </a:r>
          </a:p>
        </p:txBody>
      </p:sp>
      <p:sp>
        <p:nvSpPr>
          <p:cNvPr id="8" name="Content Placeholder 7">
            <a:extLst>
              <a:ext uri="{FF2B5EF4-FFF2-40B4-BE49-F238E27FC236}">
                <a16:creationId xmlns:a16="http://schemas.microsoft.com/office/drawing/2014/main" id="{80F721B6-40ED-4381-BD74-860B8C73EFC3}"/>
              </a:ext>
            </a:extLst>
          </p:cNvPr>
          <p:cNvSpPr>
            <a:spLocks noGrp="1"/>
          </p:cNvSpPr>
          <p:nvPr>
            <p:ph idx="1"/>
          </p:nvPr>
        </p:nvSpPr>
        <p:spPr/>
        <p:txBody>
          <a:bodyPr/>
          <a:lstStyle/>
          <a:p>
            <a:pPr marL="285750" indent="-285750">
              <a:spcAft>
                <a:spcPts val="1800"/>
              </a:spcAft>
              <a:buFont typeface="Arial" panose="020B0604020202020204" pitchFamily="34" charset="0"/>
              <a:buChar char="•"/>
            </a:pPr>
            <a:r>
              <a:rPr lang="en-US" dirty="0"/>
              <a:t>Generally effective after 12/31/17</a:t>
            </a:r>
          </a:p>
          <a:p>
            <a:pPr marL="285750" indent="-285750">
              <a:spcAft>
                <a:spcPts val="600"/>
              </a:spcAft>
              <a:buFont typeface="Arial" panose="020B0604020202020204" pitchFamily="34" charset="0"/>
              <a:buChar char="•"/>
            </a:pPr>
            <a:r>
              <a:rPr lang="en-US" dirty="0"/>
              <a:t>Most changes are temporary</a:t>
            </a:r>
          </a:p>
          <a:p>
            <a:pPr lvl="2">
              <a:spcAft>
                <a:spcPts val="1800"/>
              </a:spcAft>
            </a:pPr>
            <a:r>
              <a:rPr lang="en-US" dirty="0"/>
              <a:t>Sunset after 2025</a:t>
            </a:r>
          </a:p>
          <a:p>
            <a:pPr marL="285750" indent="-285750">
              <a:spcAft>
                <a:spcPts val="1800"/>
              </a:spcAft>
              <a:buFont typeface="Arial" panose="020B0604020202020204" pitchFamily="34" charset="0"/>
              <a:buChar char="•"/>
            </a:pPr>
            <a:r>
              <a:rPr lang="en-US" dirty="0"/>
              <a:t>Guidance is needed </a:t>
            </a:r>
          </a:p>
          <a:p>
            <a:pPr marL="285750" indent="-285750">
              <a:spcAft>
                <a:spcPts val="1800"/>
              </a:spcAft>
              <a:buFont typeface="Arial" panose="020B0604020202020204" pitchFamily="34" charset="0"/>
              <a:buChar char="•"/>
            </a:pPr>
            <a:r>
              <a:rPr lang="en-US" dirty="0"/>
              <a:t>Future legislation?</a:t>
            </a:r>
          </a:p>
          <a:p>
            <a:pPr marL="285750" indent="-285750">
              <a:spcAft>
                <a:spcPts val="1800"/>
              </a:spcAft>
              <a:buFont typeface="Arial" panose="020B0604020202020204" pitchFamily="34" charset="0"/>
              <a:buChar char="•"/>
            </a:pPr>
            <a:r>
              <a:rPr lang="en-US" dirty="0"/>
              <a:t>State conformity to changes?</a:t>
            </a:r>
          </a:p>
          <a:p>
            <a:endParaRPr lang="en-US" dirty="0"/>
          </a:p>
          <a:p>
            <a:endParaRPr lang="en-US" dirty="0"/>
          </a:p>
        </p:txBody>
      </p:sp>
      <p:sp>
        <p:nvSpPr>
          <p:cNvPr id="6" name="Content Placeholder 2"/>
          <p:cNvSpPr txBox="1">
            <a:spLocks/>
          </p:cNvSpPr>
          <p:nvPr/>
        </p:nvSpPr>
        <p:spPr>
          <a:xfrm>
            <a:off x="350871" y="1004476"/>
            <a:ext cx="3826107" cy="3494194"/>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4585855" y="6927"/>
            <a:ext cx="4558145" cy="5136573"/>
          </a:xfrm>
          <a:prstGeom prst="rect">
            <a:avLst/>
          </a:prstGeom>
        </p:spPr>
      </p:pic>
      <p:pic>
        <p:nvPicPr>
          <p:cNvPr id="5" name="Picture 4"/>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6685509" y="0"/>
            <a:ext cx="2458489" cy="3890356"/>
          </a:xfrm>
          <a:prstGeom prst="rect">
            <a:avLst/>
          </a:prstGeom>
        </p:spPr>
      </p:pic>
    </p:spTree>
    <p:extLst>
      <p:ext uri="{BB962C8B-B14F-4D97-AF65-F5344CB8AC3E}">
        <p14:creationId xmlns:p14="http://schemas.microsoft.com/office/powerpoint/2010/main" val="667105756"/>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The basics</a:t>
            </a:r>
          </a:p>
        </p:txBody>
      </p:sp>
      <p:sp>
        <p:nvSpPr>
          <p:cNvPr id="9" name="Text Placeholder 8">
            <a:extLst>
              <a:ext uri="{FF2B5EF4-FFF2-40B4-BE49-F238E27FC236}">
                <a16:creationId xmlns:a16="http://schemas.microsoft.com/office/drawing/2014/main" id="{5C5A2955-BAC9-4E69-B050-F29E2999DFFE}"/>
              </a:ext>
            </a:extLst>
          </p:cNvPr>
          <p:cNvSpPr>
            <a:spLocks noGrp="1"/>
          </p:cNvSpPr>
          <p:nvPr>
            <p:ph type="body" sz="quarter" idx="13"/>
          </p:nvPr>
        </p:nvSpPr>
        <p:spPr>
          <a:xfrm>
            <a:off x="458529" y="832884"/>
            <a:ext cx="5027872" cy="3891516"/>
          </a:xfrm>
        </p:spPr>
        <p:txBody>
          <a:bodyPr/>
          <a:lstStyle/>
          <a:p>
            <a:pPr>
              <a:spcAft>
                <a:spcPts val="600"/>
              </a:spcAft>
            </a:pPr>
            <a:endParaRPr lang="en-US" dirty="0"/>
          </a:p>
          <a:p>
            <a:pPr>
              <a:spcAft>
                <a:spcPts val="600"/>
              </a:spcAft>
            </a:pPr>
            <a:r>
              <a:rPr lang="en-US" dirty="0"/>
              <a:t>Still seven tax brackets  </a:t>
            </a:r>
          </a:p>
          <a:p>
            <a:pPr lvl="1">
              <a:spcAft>
                <a:spcPts val="1800"/>
              </a:spcAft>
            </a:pPr>
            <a:r>
              <a:rPr lang="en-US" dirty="0"/>
              <a:t>10%, 12%, 22%, 24%, 32%, 35%, 37%</a:t>
            </a:r>
          </a:p>
          <a:p>
            <a:pPr>
              <a:spcAft>
                <a:spcPts val="1800"/>
              </a:spcAft>
            </a:pPr>
            <a:r>
              <a:rPr lang="en-US" dirty="0">
                <a:solidFill>
                  <a:schemeClr val="accent2">
                    <a:lumMod val="75000"/>
                  </a:schemeClr>
                </a:solidFill>
              </a:rPr>
              <a:t>No more dependent exemption</a:t>
            </a:r>
          </a:p>
          <a:p>
            <a:pPr>
              <a:spcAft>
                <a:spcPts val="600"/>
              </a:spcAft>
            </a:pPr>
            <a:r>
              <a:rPr lang="en-US" dirty="0"/>
              <a:t>Higher child tax credit ($2,000) </a:t>
            </a:r>
          </a:p>
          <a:p>
            <a:pPr lvl="1">
              <a:spcAft>
                <a:spcPts val="1800"/>
              </a:spcAft>
            </a:pPr>
            <a:r>
              <a:rPr lang="en-US" dirty="0">
                <a:solidFill>
                  <a:schemeClr val="accent2">
                    <a:lumMod val="75000"/>
                  </a:schemeClr>
                </a:solidFill>
              </a:rPr>
              <a:t>New $500 non-child dependent credit</a:t>
            </a:r>
          </a:p>
          <a:p>
            <a:pPr>
              <a:spcAft>
                <a:spcPts val="1800"/>
              </a:spcAft>
            </a:pPr>
            <a:r>
              <a:rPr lang="en-US" dirty="0"/>
              <a:t>Increase in standard deduction </a:t>
            </a:r>
          </a:p>
          <a:p>
            <a:pPr>
              <a:spcAft>
                <a:spcPts val="600"/>
              </a:spcAft>
            </a:pPr>
            <a:r>
              <a:rPr lang="en-US" dirty="0"/>
              <a:t>Individual </a:t>
            </a:r>
            <a:r>
              <a:rPr lang="en-US" dirty="0">
                <a:solidFill>
                  <a:schemeClr val="accent2">
                    <a:lumMod val="75000"/>
                  </a:schemeClr>
                </a:solidFill>
              </a:rPr>
              <a:t>AMT not repealed</a:t>
            </a:r>
          </a:p>
          <a:p>
            <a:pPr lvl="1">
              <a:spcAft>
                <a:spcPts val="1800"/>
              </a:spcAft>
            </a:pPr>
            <a:r>
              <a:rPr lang="en-US" i="1" dirty="0"/>
              <a:t>But</a:t>
            </a:r>
            <a:r>
              <a:rPr lang="en-US" dirty="0"/>
              <a:t> exemption amounts have increased</a:t>
            </a:r>
          </a:p>
          <a:p>
            <a:endParaRPr lang="en-US" dirty="0"/>
          </a:p>
        </p:txBody>
      </p:sp>
      <p:sp>
        <p:nvSpPr>
          <p:cNvPr id="5" name="Content Placeholder 2"/>
          <p:cNvSpPr txBox="1">
            <a:spLocks/>
          </p:cNvSpPr>
          <p:nvPr/>
        </p:nvSpPr>
        <p:spPr>
          <a:xfrm>
            <a:off x="266295" y="1009542"/>
            <a:ext cx="3749749" cy="2256816"/>
          </a:xfrm>
          <a:prstGeom prst="rect">
            <a:avLst/>
          </a:prstGeom>
        </p:spPr>
        <p:txBody>
          <a:bodyPr numCol="1"/>
          <a:lstStyle>
            <a:lvl1pPr marL="228600" indent="-228600" algn="l" defTabSz="457200" rtl="0" eaLnBrk="0" fontAlgn="base" hangingPunct="0">
              <a:spcBef>
                <a:spcPts val="1200"/>
              </a:spcBef>
              <a:spcAft>
                <a:spcPct val="0"/>
              </a:spcAft>
              <a:buClr>
                <a:schemeClr val="accent1">
                  <a:lumMod val="60000"/>
                  <a:lumOff val="40000"/>
                </a:schemeClr>
              </a:buClr>
              <a:buSzPct val="100000"/>
              <a:buFont typeface="Arial"/>
              <a:buChar char="•"/>
              <a:defRPr sz="1700" b="0" kern="1200">
                <a:solidFill>
                  <a:schemeClr val="tx1">
                    <a:lumMod val="95000"/>
                    <a:lumOff val="5000"/>
                  </a:schemeClr>
                </a:solidFill>
                <a:latin typeface="Arial"/>
                <a:ea typeface="ＭＳ Ｐゴシック" pitchFamily="-112" charset="-128"/>
                <a:cs typeface="Arial"/>
              </a:defRPr>
            </a:lvl1pPr>
            <a:lvl2pPr marL="742950" indent="-28575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2pPr>
            <a:lvl3pPr marL="548640" indent="0" algn="l" defTabSz="457200" rtl="0" eaLnBrk="0" fontAlgn="base" hangingPunct="0">
              <a:spcBef>
                <a:spcPts val="1200"/>
              </a:spcBef>
              <a:spcAft>
                <a:spcPct val="0"/>
              </a:spcAft>
              <a:buClr>
                <a:schemeClr val="accent1">
                  <a:lumMod val="60000"/>
                  <a:lumOff val="40000"/>
                </a:schemeClr>
              </a:buClr>
              <a:buFont typeface="Lucida Grande"/>
              <a:buNone/>
              <a:defRPr sz="1700" b="0" kern="1200" baseline="0">
                <a:solidFill>
                  <a:schemeClr val="tx1">
                    <a:lumMod val="95000"/>
                    <a:lumOff val="5000"/>
                  </a:schemeClr>
                </a:solidFill>
                <a:latin typeface="Arial"/>
                <a:ea typeface="ＭＳ Ｐゴシック" pitchFamily="-112" charset="-128"/>
                <a:cs typeface="Arial"/>
              </a:defRPr>
            </a:lvl3pPr>
            <a:lvl4pPr marL="1600200" indent="-228600" algn="l" defTabSz="457200" rtl="0" eaLnBrk="0" fontAlgn="base" hangingPunct="0">
              <a:spcBef>
                <a:spcPts val="1200"/>
              </a:spcBef>
              <a:spcAft>
                <a:spcPct val="0"/>
              </a:spcAft>
              <a:buClr>
                <a:schemeClr val="accent1">
                  <a:lumMod val="60000"/>
                  <a:lumOff val="40000"/>
                </a:schemeClr>
              </a:buClr>
              <a:buFont typeface="Lucida Grande"/>
              <a:buChar char="-"/>
              <a:defRPr sz="1700" b="0" kern="1200">
                <a:solidFill>
                  <a:schemeClr val="tx1">
                    <a:lumMod val="95000"/>
                    <a:lumOff val="5000"/>
                  </a:schemeClr>
                </a:solidFill>
                <a:latin typeface="Arial"/>
                <a:ea typeface="ＭＳ Ｐゴシック" pitchFamily="-112" charset="-128"/>
                <a:cs typeface="Arial"/>
              </a:defRPr>
            </a:lvl4pPr>
            <a:lvl5pPr marL="1828800" indent="0" algn="l" defTabSz="457200" rtl="0" eaLnBrk="0" fontAlgn="base" hangingPunct="0">
              <a:spcBef>
                <a:spcPts val="1200"/>
              </a:spcBef>
              <a:spcAft>
                <a:spcPct val="0"/>
              </a:spcAft>
              <a:buClr>
                <a:srgbClr val="FF6600"/>
              </a:buClr>
              <a:buFont typeface="Lucida Grande"/>
              <a:buNone/>
              <a:defRPr sz="1700" b="0" kern="1200">
                <a:solidFill>
                  <a:schemeClr val="tx1">
                    <a:lumMod val="95000"/>
                    <a:lumOff val="5000"/>
                  </a:schemeClr>
                </a:solidFill>
                <a:latin typeface="Arial"/>
                <a:ea typeface="ＭＳ Ｐゴシック" pitchFamily="-112" charset="-128"/>
                <a:cs typeface="Arial"/>
              </a:defRPr>
            </a:lvl5pPr>
            <a:lvl6pPr marL="2514600" indent="-228600" algn="l" defTabSz="457200" rtl="0" eaLnBrk="1" latinLnBrk="0" hangingPunct="1">
              <a:spcBef>
                <a:spcPct val="20000"/>
              </a:spcBef>
              <a:buFont typeface="Arial"/>
              <a:buChar char="•"/>
              <a:defRPr sz="2000" kern="1200">
                <a:solidFill>
                  <a:schemeClr val="tx1"/>
                </a:solidFill>
                <a:latin typeface="+mn-lt"/>
                <a:ea typeface="+mn-ea"/>
                <a:cs typeface="+mn-cs"/>
              </a:defRPr>
            </a:lvl6pPr>
            <a:lvl7pPr marL="2971800" indent="-228600" algn="l" defTabSz="457200" rtl="0" eaLnBrk="1" latinLnBrk="0" hangingPunct="1">
              <a:spcBef>
                <a:spcPct val="20000"/>
              </a:spcBef>
              <a:buFont typeface="Arial"/>
              <a:buChar char="•"/>
              <a:defRPr sz="2000" kern="1200">
                <a:solidFill>
                  <a:schemeClr val="tx1"/>
                </a:solidFill>
                <a:latin typeface="+mn-lt"/>
                <a:ea typeface="+mn-ea"/>
                <a:cs typeface="+mn-cs"/>
              </a:defRPr>
            </a:lvl7pPr>
            <a:lvl8pPr marL="3429000" indent="-228600" algn="l" defTabSz="457200" rtl="0" eaLnBrk="1" latinLnBrk="0" hangingPunct="1">
              <a:spcBef>
                <a:spcPct val="20000"/>
              </a:spcBef>
              <a:buFont typeface="Arial"/>
              <a:buChar char="•"/>
              <a:defRPr sz="2000" kern="1200">
                <a:solidFill>
                  <a:schemeClr val="tx1"/>
                </a:solidFill>
                <a:latin typeface="+mn-lt"/>
                <a:ea typeface="+mn-ea"/>
                <a:cs typeface="+mn-cs"/>
              </a:defRPr>
            </a:lvl8pPr>
            <a:lvl9pPr marL="3886200" indent="-228600" algn="l" defTabSz="457200" rtl="0" eaLnBrk="1" latinLnBrk="0" hangingPunct="1">
              <a:spcBef>
                <a:spcPct val="20000"/>
              </a:spcBef>
              <a:buFont typeface="Arial"/>
              <a:buChar char="•"/>
              <a:defRPr sz="2000" kern="1200">
                <a:solidFill>
                  <a:schemeClr val="tx1"/>
                </a:solidFill>
                <a:latin typeface="+mn-lt"/>
                <a:ea typeface="+mn-ea"/>
                <a:cs typeface="+mn-cs"/>
              </a:defRPr>
            </a:lvl9pPr>
          </a:lstStyle>
          <a:p>
            <a:pPr>
              <a:buClr>
                <a:srgbClr val="22659F"/>
              </a:buClr>
            </a:pPr>
            <a:endParaRPr lang="en-US" sz="1600" dirty="0"/>
          </a:p>
          <a:p>
            <a:pPr>
              <a:buClr>
                <a:srgbClr val="22659F"/>
              </a:buClr>
            </a:pPr>
            <a:endParaRPr lang="en-US" sz="1600" dirty="0"/>
          </a:p>
          <a:p>
            <a:pPr>
              <a:buClr>
                <a:srgbClr val="22659F"/>
              </a:buClr>
            </a:pPr>
            <a:endParaRPr lang="en-US" sz="1600" dirty="0"/>
          </a:p>
          <a:p>
            <a:pPr>
              <a:buClr>
                <a:srgbClr val="22659F"/>
              </a:buClr>
            </a:pPr>
            <a:endParaRPr lang="en-US" sz="1600" dirty="0"/>
          </a:p>
        </p:txBody>
      </p:sp>
      <p:sp>
        <p:nvSpPr>
          <p:cNvPr id="7" name="Rectangle 6"/>
          <p:cNvSpPr/>
          <p:nvPr/>
        </p:nvSpPr>
        <p:spPr>
          <a:xfrm>
            <a:off x="5299364" y="4724400"/>
            <a:ext cx="574963" cy="145473"/>
          </a:xfrm>
          <a:prstGeom prst="rect">
            <a:avLst/>
          </a:prstGeom>
          <a:solidFill>
            <a:schemeClr val="bg1"/>
          </a:solidFill>
          <a:ln>
            <a:noFill/>
          </a:ln>
          <a:effectLst/>
        </p:spPr>
        <p:style>
          <a:lnRef idx="1">
            <a:schemeClr val="accent1"/>
          </a:lnRef>
          <a:fillRef idx="3">
            <a:schemeClr val="accent1"/>
          </a:fillRef>
          <a:effectRef idx="2">
            <a:schemeClr val="accent1"/>
          </a:effectRef>
          <a:fontRef idx="minor">
            <a:schemeClr val="lt1"/>
          </a:fontRef>
        </p:style>
        <p:txBody>
          <a:bodyPr rtlCol="0" anchor="ctr"/>
          <a:lstStyle/>
          <a:p>
            <a:pPr algn="ctr"/>
            <a:endParaRPr lang="en-US" dirty="0"/>
          </a:p>
        </p:txBody>
      </p:sp>
      <p:pic>
        <p:nvPicPr>
          <p:cNvPr id="3" name="Picture 2"/>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656917" y="-1"/>
            <a:ext cx="3487083" cy="5140037"/>
          </a:xfrm>
          <a:prstGeom prst="rect">
            <a:avLst/>
          </a:prstGeom>
        </p:spPr>
      </p:pic>
      <p:pic>
        <p:nvPicPr>
          <p:cNvPr id="6" name="Picture 5"/>
          <p:cNvPicPr>
            <a:picLocks noChangeAspect="1"/>
          </p:cNvPicPr>
          <p:nvPr/>
        </p:nvPicPr>
        <p:blipFill>
          <a:blip r:embed="rId4" cstate="print">
            <a:alphaModFix amt="12000"/>
            <a:extLst>
              <a:ext uri="{28A0092B-C50C-407E-A947-70E740481C1C}">
                <a14:useLocalDpi xmlns:a14="http://schemas.microsoft.com/office/drawing/2010/main"/>
              </a:ext>
            </a:extLst>
          </a:blip>
          <a:stretch>
            <a:fillRect/>
          </a:stretch>
        </p:blipFill>
        <p:spPr>
          <a:xfrm>
            <a:off x="7336905" y="0"/>
            <a:ext cx="1807094" cy="2859578"/>
          </a:xfrm>
          <a:prstGeom prst="rect">
            <a:avLst/>
          </a:prstGeom>
        </p:spPr>
      </p:pic>
    </p:spTree>
    <p:extLst>
      <p:ext uri="{BB962C8B-B14F-4D97-AF65-F5344CB8AC3E}">
        <p14:creationId xmlns:p14="http://schemas.microsoft.com/office/powerpoint/2010/main" val="78841282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normAutofit/>
          </a:bodyPr>
          <a:lstStyle/>
          <a:p>
            <a:r>
              <a:rPr lang="en-US" dirty="0">
                <a:solidFill>
                  <a:srgbClr val="22659F"/>
                </a:solidFill>
              </a:rPr>
              <a:t>Dividend and capital gains rates unchanged</a:t>
            </a:r>
          </a:p>
        </p:txBody>
      </p:sp>
      <p:sp>
        <p:nvSpPr>
          <p:cNvPr id="3" name="Content Placeholder 2"/>
          <p:cNvSpPr>
            <a:spLocks noGrp="1"/>
          </p:cNvSpPr>
          <p:nvPr>
            <p:ph type="body" sz="quarter" idx="13"/>
          </p:nvPr>
        </p:nvSpPr>
        <p:spPr>
          <a:xfrm>
            <a:off x="458528" y="1039495"/>
            <a:ext cx="7771071" cy="3349625"/>
          </a:xfrm>
        </p:spPr>
        <p:txBody>
          <a:bodyPr>
            <a:normAutofit/>
          </a:bodyPr>
          <a:lstStyle/>
          <a:p>
            <a:pPr>
              <a:buClr>
                <a:srgbClr val="22659F"/>
              </a:buClr>
            </a:pPr>
            <a:r>
              <a:rPr lang="en-US" dirty="0"/>
              <a:t>The top tax bracket for qualified dividends</a:t>
            </a:r>
            <a:br>
              <a:rPr lang="en-US" dirty="0"/>
            </a:br>
            <a:r>
              <a:rPr lang="en-US" dirty="0"/>
              <a:t>and capital gains is 20%</a:t>
            </a:r>
            <a:br>
              <a:rPr lang="en-US" dirty="0"/>
            </a:br>
            <a:r>
              <a:rPr lang="en-US" dirty="0"/>
              <a:t>(23.8% if the net investment</a:t>
            </a:r>
            <a:br>
              <a:rPr lang="en-US" dirty="0"/>
            </a:br>
            <a:r>
              <a:rPr lang="en-US" dirty="0"/>
              <a:t>income tax applies).</a:t>
            </a:r>
            <a:br>
              <a:rPr lang="en-US" dirty="0"/>
            </a:br>
            <a:br>
              <a:rPr lang="en-US" dirty="0"/>
            </a:br>
            <a:r>
              <a:rPr lang="en-US" dirty="0">
                <a:solidFill>
                  <a:srgbClr val="22659F"/>
                </a:solidFill>
              </a:rPr>
              <a:t>Here’s the breakdown:</a:t>
            </a:r>
          </a:p>
        </p:txBody>
      </p:sp>
      <p:graphicFrame>
        <p:nvGraphicFramePr>
          <p:cNvPr id="6" name="Diagram 5"/>
          <p:cNvGraphicFramePr/>
          <p:nvPr>
            <p:extLst>
              <p:ext uri="{D42A27DB-BD31-4B8C-83A1-F6EECF244321}">
                <p14:modId xmlns:p14="http://schemas.microsoft.com/office/powerpoint/2010/main" val="197219820"/>
              </p:ext>
            </p:extLst>
          </p:nvPr>
        </p:nvGraphicFramePr>
        <p:xfrm>
          <a:off x="3410929" y="1591605"/>
          <a:ext cx="4548654" cy="3241091"/>
        </p:xfrm>
        <a:graphic>
          <a:graphicData uri="http://schemas.openxmlformats.org/drawingml/2006/diagram">
            <dgm:relIds xmlns:dgm="http://schemas.openxmlformats.org/drawingml/2006/diagram" xmlns:r="http://schemas.openxmlformats.org/officeDocument/2006/relationships" r:dm="rId3" r:lo="rId4" r:qs="rId5" r:cs="rId6"/>
          </a:graphicData>
        </a:graphic>
      </p:graphicFrame>
    </p:spTree>
    <p:extLst>
      <p:ext uri="{BB962C8B-B14F-4D97-AF65-F5344CB8AC3E}">
        <p14:creationId xmlns:p14="http://schemas.microsoft.com/office/powerpoint/2010/main" val="247404406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Itemized deductions changes</a:t>
            </a:r>
            <a:endParaRPr lang="en-US" dirty="0"/>
          </a:p>
        </p:txBody>
      </p:sp>
      <p:sp>
        <p:nvSpPr>
          <p:cNvPr id="3" name="Content Placeholder 2"/>
          <p:cNvSpPr>
            <a:spLocks noGrp="1"/>
          </p:cNvSpPr>
          <p:nvPr>
            <p:ph type="body" sz="quarter" idx="13"/>
          </p:nvPr>
        </p:nvSpPr>
        <p:spPr>
          <a:xfrm>
            <a:off x="458528" y="832884"/>
            <a:ext cx="6079431" cy="3745889"/>
          </a:xfrm>
        </p:spPr>
        <p:txBody>
          <a:bodyPr/>
          <a:lstStyle/>
          <a:p>
            <a:endParaRPr lang="en-US" dirty="0"/>
          </a:p>
          <a:p>
            <a:r>
              <a:rPr lang="en-US" dirty="0"/>
              <a:t>Repeal of the overall limitation on itemized deductions</a:t>
            </a:r>
          </a:p>
          <a:p>
            <a:pPr>
              <a:spcAft>
                <a:spcPts val="600"/>
              </a:spcAft>
            </a:pPr>
            <a:r>
              <a:rPr lang="en-US" dirty="0"/>
              <a:t>Medical deduction threshold is 7.5% for 2017 &amp; 2018 </a:t>
            </a:r>
          </a:p>
          <a:p>
            <a:pPr lvl="1">
              <a:spcAft>
                <a:spcPts val="1200"/>
              </a:spcAft>
            </a:pPr>
            <a:r>
              <a:rPr lang="en-US" dirty="0">
                <a:solidFill>
                  <a:schemeClr val="accent2">
                    <a:lumMod val="75000"/>
                  </a:schemeClr>
                </a:solidFill>
              </a:rPr>
              <a:t>Reverts to 10% starting in 2019</a:t>
            </a:r>
          </a:p>
          <a:p>
            <a:pPr>
              <a:spcAft>
                <a:spcPts val="600"/>
              </a:spcAft>
            </a:pPr>
            <a:r>
              <a:rPr lang="en-US" dirty="0"/>
              <a:t>Mortgage interest limited to $750k of debt</a:t>
            </a:r>
          </a:p>
          <a:p>
            <a:pPr lvl="1">
              <a:spcAft>
                <a:spcPts val="1200"/>
              </a:spcAft>
            </a:pPr>
            <a:r>
              <a:rPr lang="en-US" dirty="0"/>
              <a:t>Debt prior to 12/15/17 is grandfathered</a:t>
            </a:r>
          </a:p>
          <a:p>
            <a:r>
              <a:rPr lang="en-US" dirty="0">
                <a:solidFill>
                  <a:schemeClr val="accent2">
                    <a:lumMod val="75000"/>
                  </a:schemeClr>
                </a:solidFill>
              </a:rPr>
              <a:t>Home equity interest no longer deductible</a:t>
            </a:r>
          </a:p>
          <a:p>
            <a:r>
              <a:rPr lang="en-US" dirty="0"/>
              <a:t>State and local tax deduction is limited to $10k ($5k if MFS)</a:t>
            </a:r>
          </a:p>
          <a:p>
            <a:r>
              <a:rPr lang="en-US" dirty="0"/>
              <a:t>Misc. deductions subject to 2% threshold </a:t>
            </a:r>
            <a:r>
              <a:rPr lang="en-US" dirty="0">
                <a:solidFill>
                  <a:schemeClr val="accent2">
                    <a:lumMod val="75000"/>
                  </a:schemeClr>
                </a:solidFill>
              </a:rPr>
              <a:t>no longer deductible</a:t>
            </a:r>
          </a:p>
          <a:p>
            <a:endParaRPr lang="en-US" dirty="0"/>
          </a:p>
        </p:txBody>
      </p:sp>
    </p:spTree>
    <p:extLst>
      <p:ext uri="{BB962C8B-B14F-4D97-AF65-F5344CB8AC3E}">
        <p14:creationId xmlns:p14="http://schemas.microsoft.com/office/powerpoint/2010/main" val="4176868323"/>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9889FAB-9AF5-4777-BCA3-18BF678622FD}"/>
              </a:ext>
            </a:extLst>
          </p:cNvPr>
          <p:cNvSpPr>
            <a:spLocks noGrp="1"/>
          </p:cNvSpPr>
          <p:nvPr>
            <p:ph type="title"/>
          </p:nvPr>
        </p:nvSpPr>
        <p:spPr>
          <a:xfrm>
            <a:off x="458529" y="399587"/>
            <a:ext cx="6313746" cy="433298"/>
          </a:xfrm>
        </p:spPr>
        <p:txBody>
          <a:bodyPr/>
          <a:lstStyle/>
          <a:p>
            <a:r>
              <a:rPr lang="en-US" dirty="0"/>
              <a:t>Misc. itemized deductions subject to 2% AGI</a:t>
            </a:r>
          </a:p>
        </p:txBody>
      </p:sp>
      <p:sp>
        <p:nvSpPr>
          <p:cNvPr id="3" name="Text Placeholder 2">
            <a:extLst>
              <a:ext uri="{FF2B5EF4-FFF2-40B4-BE49-F238E27FC236}">
                <a16:creationId xmlns:a16="http://schemas.microsoft.com/office/drawing/2014/main" id="{EA3C3335-40EF-4348-87BE-E1C792AB5E35}"/>
              </a:ext>
            </a:extLst>
          </p:cNvPr>
          <p:cNvSpPr>
            <a:spLocks noGrp="1"/>
          </p:cNvSpPr>
          <p:nvPr>
            <p:ph type="body" sz="quarter" idx="13"/>
          </p:nvPr>
        </p:nvSpPr>
        <p:spPr/>
        <p:txBody>
          <a:bodyPr/>
          <a:lstStyle/>
          <a:p>
            <a:endParaRPr lang="en-US" dirty="0"/>
          </a:p>
          <a:p>
            <a:r>
              <a:rPr lang="en-US" dirty="0"/>
              <a:t>Unreimbursed employee expenses</a:t>
            </a:r>
          </a:p>
          <a:p>
            <a:r>
              <a:rPr lang="en-US" dirty="0"/>
              <a:t>Tax prep fees</a:t>
            </a:r>
          </a:p>
          <a:p>
            <a:r>
              <a:rPr lang="en-US" dirty="0"/>
              <a:t>Hobby expenses</a:t>
            </a:r>
          </a:p>
          <a:p>
            <a:r>
              <a:rPr lang="en-US" dirty="0"/>
              <a:t>Investment fees/expenses</a:t>
            </a:r>
          </a:p>
          <a:p>
            <a:r>
              <a:rPr lang="en-US" dirty="0"/>
              <a:t>Legal fees related to producing income</a:t>
            </a:r>
          </a:p>
          <a:p>
            <a:r>
              <a:rPr lang="en-US" dirty="0"/>
              <a:t>Safe deposit fee</a:t>
            </a:r>
          </a:p>
          <a:p>
            <a:r>
              <a:rPr lang="en-US" dirty="0"/>
              <a:t>Gambling losses (</a:t>
            </a:r>
            <a:r>
              <a:rPr lang="en-US" i="1" dirty="0"/>
              <a:t>in excess of winnings</a:t>
            </a:r>
            <a:r>
              <a:rPr lang="en-US" dirty="0"/>
              <a:t>)</a:t>
            </a:r>
          </a:p>
        </p:txBody>
      </p:sp>
      <p:sp>
        <p:nvSpPr>
          <p:cNvPr id="6" name="TextBox 5">
            <a:extLst>
              <a:ext uri="{FF2B5EF4-FFF2-40B4-BE49-F238E27FC236}">
                <a16:creationId xmlns:a16="http://schemas.microsoft.com/office/drawing/2014/main" id="{DB025E67-D898-4905-9B85-039D03DC0225}"/>
              </a:ext>
            </a:extLst>
          </p:cNvPr>
          <p:cNvSpPr txBox="1"/>
          <p:nvPr/>
        </p:nvSpPr>
        <p:spPr>
          <a:xfrm>
            <a:off x="3060383" y="4036027"/>
            <a:ext cx="3594734" cy="707886"/>
          </a:xfrm>
          <a:prstGeom prst="rect">
            <a:avLst/>
          </a:prstGeom>
          <a:noFill/>
        </p:spPr>
        <p:txBody>
          <a:bodyPr wrap="square" rtlCol="0">
            <a:spAutoFit/>
          </a:bodyPr>
          <a:lstStyle/>
          <a:p>
            <a:r>
              <a:rPr lang="en-US" dirty="0"/>
              <a:t> </a:t>
            </a:r>
            <a:r>
              <a:rPr lang="en-US" dirty="0">
                <a:solidFill>
                  <a:schemeClr val="accent2">
                    <a:lumMod val="75000"/>
                  </a:schemeClr>
                </a:solidFill>
              </a:rPr>
              <a:t>…</a:t>
            </a:r>
            <a:r>
              <a:rPr lang="en-US" sz="2200" dirty="0">
                <a:solidFill>
                  <a:schemeClr val="accent2">
                    <a:lumMod val="75000"/>
                  </a:schemeClr>
                </a:solidFill>
                <a:latin typeface="+mj-lt"/>
                <a:ea typeface="+mj-ea"/>
                <a:cs typeface="+mj-cs"/>
              </a:rPr>
              <a:t>are no longer deductible</a:t>
            </a:r>
            <a:br>
              <a:rPr lang="en-US" dirty="0"/>
            </a:br>
            <a:endParaRPr lang="en-US" dirty="0"/>
          </a:p>
        </p:txBody>
      </p:sp>
    </p:spTree>
    <p:extLst>
      <p:ext uri="{BB962C8B-B14F-4D97-AF65-F5344CB8AC3E}">
        <p14:creationId xmlns:p14="http://schemas.microsoft.com/office/powerpoint/2010/main" val="82487461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458529" y="399586"/>
            <a:ext cx="5224298" cy="438912"/>
          </a:xfrm>
        </p:spPr>
        <p:txBody>
          <a:bodyPr/>
          <a:lstStyle/>
          <a:p>
            <a:r>
              <a:rPr lang="en-US" dirty="0"/>
              <a:t>Expired provisions </a:t>
            </a:r>
            <a:r>
              <a:rPr lang="en-US" sz="2000" dirty="0"/>
              <a:t>(at the end of 2016)</a:t>
            </a:r>
            <a:endParaRPr lang="en-US" dirty="0"/>
          </a:p>
        </p:txBody>
      </p:sp>
      <p:sp>
        <p:nvSpPr>
          <p:cNvPr id="3" name="Content Placeholder 2"/>
          <p:cNvSpPr>
            <a:spLocks noGrp="1"/>
          </p:cNvSpPr>
          <p:nvPr>
            <p:ph idx="1"/>
          </p:nvPr>
        </p:nvSpPr>
        <p:spPr>
          <a:xfrm>
            <a:off x="458529" y="1200151"/>
            <a:ext cx="5224298" cy="3394472"/>
          </a:xfrm>
        </p:spPr>
        <p:txBody>
          <a:bodyPr/>
          <a:lstStyle/>
          <a:p>
            <a:pPr marL="285750" indent="-285750">
              <a:buFont typeface="Arial" panose="020B0604020202020204" pitchFamily="34" charset="0"/>
              <a:buChar char="•"/>
            </a:pPr>
            <a:r>
              <a:rPr lang="en-US" dirty="0"/>
              <a:t>Exclusion of discharge of indebtedness on principal residence</a:t>
            </a:r>
          </a:p>
          <a:p>
            <a:pPr marL="93726" indent="-285750">
              <a:buFont typeface="Arial" panose="020B0604020202020204" pitchFamily="34" charset="0"/>
              <a:buChar char="•"/>
            </a:pPr>
            <a:r>
              <a:rPr lang="en-US" dirty="0"/>
              <a:t>Deduction of mortgage insurance premiums</a:t>
            </a:r>
          </a:p>
          <a:p>
            <a:pPr marL="93726" indent="-285750">
              <a:buFont typeface="Arial" panose="020B0604020202020204" pitchFamily="34" charset="0"/>
              <a:buChar char="•"/>
            </a:pPr>
            <a:r>
              <a:rPr lang="en-US" dirty="0"/>
              <a:t>Above-the-line deduction for qualified tuition and fees</a:t>
            </a:r>
          </a:p>
          <a:p>
            <a:pPr marL="93726" indent="-285750">
              <a:buFont typeface="Arial" panose="020B0604020202020204" pitchFamily="34" charset="0"/>
              <a:buChar char="•"/>
            </a:pPr>
            <a:r>
              <a:rPr lang="en-US" dirty="0"/>
              <a:t>Credits for qualified energy property</a:t>
            </a:r>
          </a:p>
          <a:p>
            <a:endParaRPr lang="en-US" dirty="0"/>
          </a:p>
          <a:p>
            <a:endParaRPr lang="en-US" dirty="0"/>
          </a:p>
        </p:txBody>
      </p:sp>
      <p:pic>
        <p:nvPicPr>
          <p:cNvPr id="5" name="Picture 4"/>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5756564" y="0"/>
            <a:ext cx="3387436" cy="5143500"/>
          </a:xfrm>
          <a:prstGeom prst="rect">
            <a:avLst/>
          </a:prstGeom>
        </p:spPr>
      </p:pic>
      <p:pic>
        <p:nvPicPr>
          <p:cNvPr id="6" name="Picture 5"/>
          <p:cNvPicPr>
            <a:picLocks noChangeAspect="1"/>
          </p:cNvPicPr>
          <p:nvPr/>
        </p:nvPicPr>
        <p:blipFill>
          <a:blip r:embed="rId4" cstate="print">
            <a:alphaModFix amt="11000"/>
            <a:extLst>
              <a:ext uri="{28A0092B-C50C-407E-A947-70E740481C1C}">
                <a14:useLocalDpi xmlns:a14="http://schemas.microsoft.com/office/drawing/2010/main"/>
              </a:ext>
            </a:extLst>
          </a:blip>
          <a:stretch>
            <a:fillRect/>
          </a:stretch>
        </p:blipFill>
        <p:spPr>
          <a:xfrm>
            <a:off x="5893593" y="0"/>
            <a:ext cx="3250406" cy="5143500"/>
          </a:xfrm>
          <a:prstGeom prst="rect">
            <a:avLst/>
          </a:prstGeom>
        </p:spPr>
      </p:pic>
    </p:spTree>
    <p:extLst>
      <p:ext uri="{BB962C8B-B14F-4D97-AF65-F5344CB8AC3E}">
        <p14:creationId xmlns:p14="http://schemas.microsoft.com/office/powerpoint/2010/main" val="2489493506"/>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B8C18BC-A5A2-473D-893E-FC34F33DBD67}"/>
              </a:ext>
            </a:extLst>
          </p:cNvPr>
          <p:cNvSpPr>
            <a:spLocks noGrp="1"/>
          </p:cNvSpPr>
          <p:nvPr>
            <p:ph type="title"/>
          </p:nvPr>
        </p:nvSpPr>
        <p:spPr/>
        <p:txBody>
          <a:bodyPr/>
          <a:lstStyle/>
          <a:p>
            <a:r>
              <a:rPr lang="en-US" dirty="0"/>
              <a:t>20% pass-through deduction</a:t>
            </a:r>
          </a:p>
        </p:txBody>
      </p:sp>
      <p:sp>
        <p:nvSpPr>
          <p:cNvPr id="3" name="Text Placeholder 2">
            <a:extLst>
              <a:ext uri="{FF2B5EF4-FFF2-40B4-BE49-F238E27FC236}">
                <a16:creationId xmlns:a16="http://schemas.microsoft.com/office/drawing/2014/main" id="{97DBE2FD-AE62-48BA-831E-EADDB123DB15}"/>
              </a:ext>
            </a:extLst>
          </p:cNvPr>
          <p:cNvSpPr>
            <a:spLocks noGrp="1"/>
          </p:cNvSpPr>
          <p:nvPr>
            <p:ph type="body" sz="quarter" idx="13"/>
          </p:nvPr>
        </p:nvSpPr>
        <p:spPr>
          <a:xfrm>
            <a:off x="458529" y="832884"/>
            <a:ext cx="5352991" cy="3813623"/>
          </a:xfrm>
        </p:spPr>
        <p:txBody>
          <a:bodyPr/>
          <a:lstStyle/>
          <a:p>
            <a:endParaRPr lang="en-US" dirty="0"/>
          </a:p>
          <a:p>
            <a:r>
              <a:rPr lang="en-US" dirty="0"/>
              <a:t>20% of qualified business income</a:t>
            </a:r>
          </a:p>
          <a:p>
            <a:r>
              <a:rPr lang="en-US" dirty="0"/>
              <a:t>Qualified business income definitions</a:t>
            </a:r>
          </a:p>
          <a:p>
            <a:pPr lvl="1"/>
            <a:r>
              <a:rPr lang="en-US" dirty="0"/>
              <a:t>Qualified trade/business income</a:t>
            </a:r>
          </a:p>
          <a:p>
            <a:pPr lvl="2"/>
            <a:r>
              <a:rPr lang="en-US" dirty="0"/>
              <a:t>Not a specified trade/business</a:t>
            </a:r>
          </a:p>
          <a:p>
            <a:pPr lvl="3"/>
            <a:r>
              <a:rPr lang="en-US" dirty="0"/>
              <a:t>Trade/business involving performance of services</a:t>
            </a:r>
          </a:p>
          <a:p>
            <a:pPr lvl="1"/>
            <a:r>
              <a:rPr lang="en-US" dirty="0"/>
              <a:t>Does not include investment income</a:t>
            </a:r>
          </a:p>
          <a:p>
            <a:pPr lvl="1"/>
            <a:r>
              <a:rPr lang="en-US" dirty="0"/>
              <a:t>Does not include reasonable compensation paid from S corporation or guaranteed payments paid to a partner</a:t>
            </a:r>
          </a:p>
          <a:p>
            <a:pPr lvl="1"/>
            <a:r>
              <a:rPr lang="en-US" dirty="0"/>
              <a:t>Phase-out limitation </a:t>
            </a:r>
          </a:p>
        </p:txBody>
      </p:sp>
    </p:spTree>
    <p:extLst>
      <p:ext uri="{BB962C8B-B14F-4D97-AF65-F5344CB8AC3E}">
        <p14:creationId xmlns:p14="http://schemas.microsoft.com/office/powerpoint/2010/main" val="3859360263"/>
      </p:ext>
    </p:extLst>
  </p:cSld>
  <p:clrMapOvr>
    <a:masterClrMapping/>
  </p:clrMapOvr>
</p:sld>
</file>

<file path=ppt/theme/theme1.xml><?xml version="1.0" encoding="utf-8"?>
<a:theme xmlns:a="http://schemas.openxmlformats.org/drawingml/2006/main" name="Office Theme">
  <a:themeElements>
    <a:clrScheme name="Association">
      <a:dk1>
        <a:sysClr val="windowText" lastClr="000000"/>
      </a:dk1>
      <a:lt1>
        <a:sysClr val="window" lastClr="FFFFFF"/>
      </a:lt1>
      <a:dk2>
        <a:srgbClr val="72246C"/>
      </a:dk2>
      <a:lt2>
        <a:srgbClr val="1D1D1D"/>
      </a:lt2>
      <a:accent1>
        <a:srgbClr val="B94164"/>
      </a:accent1>
      <a:accent2>
        <a:srgbClr val="F0B323"/>
      </a:accent2>
      <a:accent3>
        <a:srgbClr val="41B6E6"/>
      </a:accent3>
      <a:accent4>
        <a:srgbClr val="48A23F"/>
      </a:accent4>
      <a:accent5>
        <a:srgbClr val="672D89"/>
      </a:accent5>
      <a:accent6>
        <a:srgbClr val="DC6B2F"/>
      </a:accent6>
      <a:hlink>
        <a:srgbClr val="0000FF"/>
      </a:hlink>
      <a:folHlink>
        <a:srgbClr val="800080"/>
      </a:folHlink>
    </a:clrScheme>
    <a:fontScheme name="Office Classic 2">
      <a:maj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ajorFont>
      <a:minorFont>
        <a:latin typeface="Arial"/>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bodyPr/>
      <a:lstStyle/>
      <a:style>
        <a:lnRef idx="1">
          <a:schemeClr val="accent1"/>
        </a:lnRef>
        <a:fillRef idx="3">
          <a:schemeClr val="accent1"/>
        </a:fillRef>
        <a:effectRef idx="2">
          <a:schemeClr val="accent1"/>
        </a:effectRef>
        <a:fontRef idx="minor">
          <a:schemeClr val="lt1"/>
        </a:fontRef>
      </a:style>
    </a:spDef>
    <a:lnDef>
      <a:spPr/>
      <a:bodyPr/>
      <a:lstStyle/>
      <a:style>
        <a:lnRef idx="2">
          <a:schemeClr val="accent1"/>
        </a:lnRef>
        <a:fillRef idx="0">
          <a:schemeClr val="accent1"/>
        </a:fillRef>
        <a:effectRef idx="1">
          <a:schemeClr val="accent1"/>
        </a:effectRef>
        <a:fontRef idx="minor">
          <a:schemeClr val="tx1"/>
        </a:fontRef>
      </a:style>
    </a:lnDef>
  </a:objectDefaults>
  <a:extraClrSchemeLst/>
</a:theme>
</file>

<file path=docProps/app.xml><?xml version="1.0" encoding="utf-8"?>
<Properties xmlns="http://schemas.openxmlformats.org/officeDocument/2006/extended-properties" xmlns:vt="http://schemas.openxmlformats.org/officeDocument/2006/docPropsVTypes">
  <TotalTime>0</TotalTime>
  <Words>4391</Words>
  <Application>Microsoft Office PowerPoint</Application>
  <PresentationFormat>On-screen Show (16:9)</PresentationFormat>
  <Paragraphs>330</Paragraphs>
  <Slides>25</Slides>
  <Notes>25</Notes>
  <HiddenSlides>0</HiddenSlides>
  <MMClips>0</MMClips>
  <ScaleCrop>false</ScaleCrop>
  <HeadingPairs>
    <vt:vector size="6" baseType="variant">
      <vt:variant>
        <vt:lpstr>Fonts Used</vt:lpstr>
      </vt:variant>
      <vt:variant>
        <vt:i4>7</vt:i4>
      </vt:variant>
      <vt:variant>
        <vt:lpstr>Theme</vt:lpstr>
      </vt:variant>
      <vt:variant>
        <vt:i4>1</vt:i4>
      </vt:variant>
      <vt:variant>
        <vt:lpstr>Slide Titles</vt:lpstr>
      </vt:variant>
      <vt:variant>
        <vt:i4>25</vt:i4>
      </vt:variant>
    </vt:vector>
  </HeadingPairs>
  <TitlesOfParts>
    <vt:vector size="33" baseType="lpstr">
      <vt:lpstr>ＭＳ Ｐゴシック</vt:lpstr>
      <vt:lpstr>Arial</vt:lpstr>
      <vt:lpstr>Arial Bold</vt:lpstr>
      <vt:lpstr>ArialBold</vt:lpstr>
      <vt:lpstr>Calibri</vt:lpstr>
      <vt:lpstr>Symbol</vt:lpstr>
      <vt:lpstr>Wingdings</vt:lpstr>
      <vt:lpstr>Office Theme</vt:lpstr>
      <vt:lpstr>Tax Cuts &amp; Jobs Act – Individuals</vt:lpstr>
      <vt:lpstr>Tax Cuts &amp; Jobs Act – Individuals</vt:lpstr>
      <vt:lpstr>Many changes!</vt:lpstr>
      <vt:lpstr>The basics</vt:lpstr>
      <vt:lpstr>Dividend and capital gains rates unchanged</vt:lpstr>
      <vt:lpstr>Itemized deductions changes</vt:lpstr>
      <vt:lpstr>Misc. itemized deductions subject to 2% AGI</vt:lpstr>
      <vt:lpstr>Expired provisions (at the end of 2016)</vt:lpstr>
      <vt:lpstr>20% pass-through deduction</vt:lpstr>
      <vt:lpstr>Affordable Care Act impact</vt:lpstr>
      <vt:lpstr>Affects on the net investment income tax (NIIT)</vt:lpstr>
      <vt:lpstr>Alternative minimum tax (AMT) changes</vt:lpstr>
      <vt:lpstr>Changes to retirement planning</vt:lpstr>
      <vt:lpstr>Estate and gift taxes changes</vt:lpstr>
      <vt:lpstr>Education tax benefit changes</vt:lpstr>
      <vt:lpstr>Other individual changes to note</vt:lpstr>
      <vt:lpstr>Charitable contribution changes</vt:lpstr>
      <vt:lpstr>State and local tax issues</vt:lpstr>
      <vt:lpstr>Planning now to avoid underpayment penalties</vt:lpstr>
      <vt:lpstr>Proposed changes not included in final bill (but were in either House or Senate bill) include …</vt:lpstr>
      <vt:lpstr>Depreciation changes</vt:lpstr>
      <vt:lpstr>Planning tips</vt:lpstr>
      <vt:lpstr>Planning opportunities</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dc:creator/>
  <cp:keywords/>
  <cp:lastModifiedBy/>
  <cp:revision>1</cp:revision>
  <dcterms:created xsi:type="dcterms:W3CDTF">2018-01-23T22:17:08Z</dcterms:created>
  <dcterms:modified xsi:type="dcterms:W3CDTF">2018-02-02T15:30:55Z</dcterms:modified>
</cp:coreProperties>
</file>